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4" r:id="rId1"/>
  </p:sldMasterIdLst>
  <p:notesMasterIdLst>
    <p:notesMasterId r:id="rId24"/>
  </p:notesMasterIdLst>
  <p:handoutMasterIdLst>
    <p:handoutMasterId r:id="rId25"/>
  </p:handoutMasterIdLst>
  <p:sldIdLst>
    <p:sldId id="704" r:id="rId2"/>
    <p:sldId id="706" r:id="rId3"/>
    <p:sldId id="709" r:id="rId4"/>
    <p:sldId id="708" r:id="rId5"/>
    <p:sldId id="707" r:id="rId6"/>
    <p:sldId id="710" r:id="rId7"/>
    <p:sldId id="711" r:id="rId8"/>
    <p:sldId id="712" r:id="rId9"/>
    <p:sldId id="705" r:id="rId10"/>
    <p:sldId id="686" r:id="rId11"/>
    <p:sldId id="687" r:id="rId12"/>
    <p:sldId id="698" r:id="rId13"/>
    <p:sldId id="694" r:id="rId14"/>
    <p:sldId id="695" r:id="rId15"/>
    <p:sldId id="700" r:id="rId16"/>
    <p:sldId id="701" r:id="rId17"/>
    <p:sldId id="702" r:id="rId18"/>
    <p:sldId id="703" r:id="rId19"/>
    <p:sldId id="719" r:id="rId20"/>
    <p:sldId id="721" r:id="rId21"/>
    <p:sldId id="722" r:id="rId22"/>
    <p:sldId id="723" r:id="rId23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EAB4DB"/>
    <a:srgbClr val="ED0909"/>
    <a:srgbClr val="002060"/>
    <a:srgbClr val="005828"/>
    <a:srgbClr val="003964"/>
    <a:srgbClr val="004376"/>
    <a:srgbClr val="BC24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86" autoAdjust="0"/>
    <p:restoredTop sz="98063" autoAdjust="0"/>
  </p:normalViewPr>
  <p:slideViewPr>
    <p:cSldViewPr>
      <p:cViewPr varScale="1">
        <p:scale>
          <a:sx n="74" d="100"/>
          <a:sy n="74" d="100"/>
        </p:scale>
        <p:origin x="141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6D129E-F735-470F-B8D7-1A091260A80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3D49A8-E530-48B5-91BB-B7FD0E62F8A8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1. </a:t>
          </a:r>
          <a:r>
            <a:rPr lang="ru-RU" sz="2000" b="1" i="1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Рұқсат </a:t>
          </a:r>
          <a:r>
            <a:rPr lang="ru-RU" sz="20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беру </a:t>
          </a:r>
          <a:r>
            <a:rPr lang="ru-RU" sz="2000" b="1" i="1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құжаттарын қысқарту және лицензияларды</a:t>
          </a:r>
          <a:r>
            <a:rPr lang="ru-RU" sz="20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беруді</a:t>
          </a:r>
          <a:r>
            <a:rPr lang="ru-RU" sz="20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электронды</a:t>
          </a:r>
          <a:r>
            <a:rPr lang="ru-RU" sz="20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форматқа көшіруді қамтамасыз ету</a:t>
          </a:r>
          <a:endParaRPr lang="ru-RU" sz="20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FC82AD7-456E-4749-B1D6-E25C1943803D}" type="parTrans" cxnId="{8BBAF392-1DA9-4C86-95FE-E8C77D75CC26}">
      <dgm:prSet/>
      <dgm:spPr/>
      <dgm:t>
        <a:bodyPr/>
        <a:lstStyle/>
        <a:p>
          <a:endParaRPr lang="ru-RU"/>
        </a:p>
      </dgm:t>
    </dgm:pt>
    <dgm:pt modelId="{8C3906BC-959C-413E-9156-CD73A0B6C163}" type="sibTrans" cxnId="{8BBAF392-1DA9-4C86-95FE-E8C77D75CC26}">
      <dgm:prSet/>
      <dgm:spPr/>
      <dgm:t>
        <a:bodyPr/>
        <a:lstStyle/>
        <a:p>
          <a:endParaRPr lang="ru-RU"/>
        </a:p>
      </dgm:t>
    </dgm:pt>
    <dgm:pt modelId="{FA9AA2C5-E390-4C6E-85FE-CB85E09489D5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2. </a:t>
          </a:r>
          <a:r>
            <a:rPr lang="ru-RU" sz="2000" b="1" i="1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Мемлекеттік</a:t>
          </a:r>
          <a:r>
            <a:rPr lang="ru-RU" sz="20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органдардың бақылау-қадағалау қызметін оңтайландыру</a:t>
          </a:r>
          <a:endParaRPr lang="ru-RU" sz="20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EDC2C62-1E72-4E9E-A608-0B9EF07EE395}" type="parTrans" cxnId="{2529D795-2381-4122-8CC7-7D81478DBEAE}">
      <dgm:prSet/>
      <dgm:spPr/>
      <dgm:t>
        <a:bodyPr/>
        <a:lstStyle/>
        <a:p>
          <a:endParaRPr lang="ru-RU"/>
        </a:p>
      </dgm:t>
    </dgm:pt>
    <dgm:pt modelId="{C10CAEF9-86A9-40C1-87F0-329DDCB0C9EA}" type="sibTrans" cxnId="{2529D795-2381-4122-8CC7-7D81478DBEAE}">
      <dgm:prSet/>
      <dgm:spPr/>
      <dgm:t>
        <a:bodyPr/>
        <a:lstStyle/>
        <a:p>
          <a:endParaRPr lang="ru-RU"/>
        </a:p>
      </dgm:t>
    </dgm:pt>
    <dgm:pt modelId="{05E17569-D2EA-47E4-93EE-06246DEE2A52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3. </a:t>
          </a:r>
          <a:r>
            <a:rPr lang="ru-RU" sz="2000" b="1" i="1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Шағын, </a:t>
          </a:r>
          <a:r>
            <a:rPr lang="ru-RU" sz="20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орта, </a:t>
          </a:r>
          <a:r>
            <a:rPr lang="ru-RU" sz="2000" b="1" i="1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ірі</a:t>
          </a:r>
          <a:r>
            <a:rPr lang="ru-RU" sz="20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кәсіпкерлікті анықтау критерийлерін</a:t>
          </a:r>
          <a:r>
            <a:rPr lang="ru-RU" sz="20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қайта қарау</a:t>
          </a:r>
          <a:endParaRPr lang="ru-RU" sz="20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D7F540F-4274-4B65-870C-C4107B8E07AF}" type="parTrans" cxnId="{7FE15F1D-7FD6-4A7E-8FBB-12F4C33AC0A3}">
      <dgm:prSet/>
      <dgm:spPr/>
      <dgm:t>
        <a:bodyPr/>
        <a:lstStyle/>
        <a:p>
          <a:endParaRPr lang="ru-RU"/>
        </a:p>
      </dgm:t>
    </dgm:pt>
    <dgm:pt modelId="{93201706-15F4-448E-B75B-4F3606E90305}" type="sibTrans" cxnId="{7FE15F1D-7FD6-4A7E-8FBB-12F4C33AC0A3}">
      <dgm:prSet/>
      <dgm:spPr/>
      <dgm:t>
        <a:bodyPr/>
        <a:lstStyle/>
        <a:p>
          <a:endParaRPr lang="ru-RU"/>
        </a:p>
      </dgm:t>
    </dgm:pt>
    <dgm:pt modelId="{68204B30-B57D-4D43-ACC1-FCD7487F694A}" type="pres">
      <dgm:prSet presAssocID="{296D129E-F735-470F-B8D7-1A091260A80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48A93E-EF2D-4AA6-88EB-6918752A3BB5}" type="pres">
      <dgm:prSet presAssocID="{9A3D49A8-E530-48B5-91BB-B7FD0E62F8A8}" presName="parentLin" presStyleCnt="0"/>
      <dgm:spPr/>
    </dgm:pt>
    <dgm:pt modelId="{0C511C44-5B07-457B-ACBE-F3812C45285C}" type="pres">
      <dgm:prSet presAssocID="{9A3D49A8-E530-48B5-91BB-B7FD0E62F8A8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6263FDC-CD6E-4261-AF8C-AEA0FFE2B4C7}" type="pres">
      <dgm:prSet presAssocID="{9A3D49A8-E530-48B5-91BB-B7FD0E62F8A8}" presName="parentText" presStyleLbl="node1" presStyleIdx="0" presStyleCnt="3" custScaleX="121082" custScaleY="21604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D84A18-2D87-4CCE-8E2A-033F5DD796A2}" type="pres">
      <dgm:prSet presAssocID="{9A3D49A8-E530-48B5-91BB-B7FD0E62F8A8}" presName="negativeSpace" presStyleCnt="0"/>
      <dgm:spPr/>
    </dgm:pt>
    <dgm:pt modelId="{0869F1E0-9911-41C9-93EA-D3498811F3F5}" type="pres">
      <dgm:prSet presAssocID="{9A3D49A8-E530-48B5-91BB-B7FD0E62F8A8}" presName="childText" presStyleLbl="conFgAcc1" presStyleIdx="0" presStyleCnt="3">
        <dgm:presLayoutVars>
          <dgm:bulletEnabled val="1"/>
        </dgm:presLayoutVars>
      </dgm:prSet>
      <dgm:spPr/>
    </dgm:pt>
    <dgm:pt modelId="{18EDAD7F-0CA1-4B21-B86C-997A8746561C}" type="pres">
      <dgm:prSet presAssocID="{8C3906BC-959C-413E-9156-CD73A0B6C163}" presName="spaceBetweenRectangles" presStyleCnt="0"/>
      <dgm:spPr/>
    </dgm:pt>
    <dgm:pt modelId="{7FC2792E-46D8-4913-AB84-14B04A1F3277}" type="pres">
      <dgm:prSet presAssocID="{FA9AA2C5-E390-4C6E-85FE-CB85E09489D5}" presName="parentLin" presStyleCnt="0"/>
      <dgm:spPr/>
    </dgm:pt>
    <dgm:pt modelId="{A649AD09-A9E1-4D17-BC05-DDA22B37D5A8}" type="pres">
      <dgm:prSet presAssocID="{FA9AA2C5-E390-4C6E-85FE-CB85E09489D5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5A193A42-13C2-4757-9952-3C2B9374ED90}" type="pres">
      <dgm:prSet presAssocID="{FA9AA2C5-E390-4C6E-85FE-CB85E09489D5}" presName="parentText" presStyleLbl="node1" presStyleIdx="1" presStyleCnt="3" custScaleX="121082" custScaleY="1873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C8513F-608E-4020-B253-9654A9AAB14B}" type="pres">
      <dgm:prSet presAssocID="{FA9AA2C5-E390-4C6E-85FE-CB85E09489D5}" presName="negativeSpace" presStyleCnt="0"/>
      <dgm:spPr/>
    </dgm:pt>
    <dgm:pt modelId="{3FDED200-AD6D-441C-96E1-81034F712336}" type="pres">
      <dgm:prSet presAssocID="{FA9AA2C5-E390-4C6E-85FE-CB85E09489D5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352087-B879-4C24-A8A3-79B089607E9F}" type="pres">
      <dgm:prSet presAssocID="{C10CAEF9-86A9-40C1-87F0-329DDCB0C9EA}" presName="spaceBetweenRectangles" presStyleCnt="0"/>
      <dgm:spPr/>
    </dgm:pt>
    <dgm:pt modelId="{983381B8-78A1-4C42-B2C1-C40D95E55BF7}" type="pres">
      <dgm:prSet presAssocID="{05E17569-D2EA-47E4-93EE-06246DEE2A52}" presName="parentLin" presStyleCnt="0"/>
      <dgm:spPr/>
    </dgm:pt>
    <dgm:pt modelId="{0A59ACB7-26A2-4DEF-ACD2-9A69DD84928A}" type="pres">
      <dgm:prSet presAssocID="{05E17569-D2EA-47E4-93EE-06246DEE2A52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6EA5FD7-B1D0-4AFC-93E4-B3FE82E6E0ED}" type="pres">
      <dgm:prSet presAssocID="{05E17569-D2EA-47E4-93EE-06246DEE2A52}" presName="parentText" presStyleLbl="node1" presStyleIdx="2" presStyleCnt="3" custScaleX="121082" custScaleY="1873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99F98-9FC0-461B-BD4B-5712831B8158}" type="pres">
      <dgm:prSet presAssocID="{05E17569-D2EA-47E4-93EE-06246DEE2A52}" presName="negativeSpace" presStyleCnt="0"/>
      <dgm:spPr/>
    </dgm:pt>
    <dgm:pt modelId="{7E1A1030-8E40-477C-AF87-79AFCC704860}" type="pres">
      <dgm:prSet presAssocID="{05E17569-D2EA-47E4-93EE-06246DEE2A5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53C3A84-7ED8-4DDD-950F-860F22CDF6EF}" type="presOf" srcId="{9A3D49A8-E530-48B5-91BB-B7FD0E62F8A8}" destId="{0C511C44-5B07-457B-ACBE-F3812C45285C}" srcOrd="0" destOrd="0" presId="urn:microsoft.com/office/officeart/2005/8/layout/list1"/>
    <dgm:cxn modelId="{E52B7A95-D242-452A-AB3F-D4DF0AC9269B}" type="presOf" srcId="{FA9AA2C5-E390-4C6E-85FE-CB85E09489D5}" destId="{A649AD09-A9E1-4D17-BC05-DDA22B37D5A8}" srcOrd="0" destOrd="0" presId="urn:microsoft.com/office/officeart/2005/8/layout/list1"/>
    <dgm:cxn modelId="{4DC6BA20-7314-4399-8915-61C711D4E8EF}" type="presOf" srcId="{05E17569-D2EA-47E4-93EE-06246DEE2A52}" destId="{0A59ACB7-26A2-4DEF-ACD2-9A69DD84928A}" srcOrd="0" destOrd="0" presId="urn:microsoft.com/office/officeart/2005/8/layout/list1"/>
    <dgm:cxn modelId="{2529D795-2381-4122-8CC7-7D81478DBEAE}" srcId="{296D129E-F735-470F-B8D7-1A091260A807}" destId="{FA9AA2C5-E390-4C6E-85FE-CB85E09489D5}" srcOrd="1" destOrd="0" parTransId="{FEDC2C62-1E72-4E9E-A608-0B9EF07EE395}" sibTransId="{C10CAEF9-86A9-40C1-87F0-329DDCB0C9EA}"/>
    <dgm:cxn modelId="{AA0EE7EC-13B8-427B-8DBC-6598BC17ED72}" type="presOf" srcId="{9A3D49A8-E530-48B5-91BB-B7FD0E62F8A8}" destId="{A6263FDC-CD6E-4261-AF8C-AEA0FFE2B4C7}" srcOrd="1" destOrd="0" presId="urn:microsoft.com/office/officeart/2005/8/layout/list1"/>
    <dgm:cxn modelId="{42DBC2EA-BA3D-43C1-93CD-91FC10A88F88}" type="presOf" srcId="{FA9AA2C5-E390-4C6E-85FE-CB85E09489D5}" destId="{5A193A42-13C2-4757-9952-3C2B9374ED90}" srcOrd="1" destOrd="0" presId="urn:microsoft.com/office/officeart/2005/8/layout/list1"/>
    <dgm:cxn modelId="{8BBAF392-1DA9-4C86-95FE-E8C77D75CC26}" srcId="{296D129E-F735-470F-B8D7-1A091260A807}" destId="{9A3D49A8-E530-48B5-91BB-B7FD0E62F8A8}" srcOrd="0" destOrd="0" parTransId="{FFC82AD7-456E-4749-B1D6-E25C1943803D}" sibTransId="{8C3906BC-959C-413E-9156-CD73A0B6C163}"/>
    <dgm:cxn modelId="{7FE15F1D-7FD6-4A7E-8FBB-12F4C33AC0A3}" srcId="{296D129E-F735-470F-B8D7-1A091260A807}" destId="{05E17569-D2EA-47E4-93EE-06246DEE2A52}" srcOrd="2" destOrd="0" parTransId="{9D7F540F-4274-4B65-870C-C4107B8E07AF}" sibTransId="{93201706-15F4-448E-B75B-4F3606E90305}"/>
    <dgm:cxn modelId="{3165D20A-4FC6-49FF-AC3A-9336D1B6D11C}" type="presOf" srcId="{05E17569-D2EA-47E4-93EE-06246DEE2A52}" destId="{A6EA5FD7-B1D0-4AFC-93E4-B3FE82E6E0ED}" srcOrd="1" destOrd="0" presId="urn:microsoft.com/office/officeart/2005/8/layout/list1"/>
    <dgm:cxn modelId="{ED63EFA8-CF03-49A2-9AA4-810C89FA0FE0}" type="presOf" srcId="{296D129E-F735-470F-B8D7-1A091260A807}" destId="{68204B30-B57D-4D43-ACC1-FCD7487F694A}" srcOrd="0" destOrd="0" presId="urn:microsoft.com/office/officeart/2005/8/layout/list1"/>
    <dgm:cxn modelId="{FFCA5036-84EF-431F-8AC2-B730C82EEE97}" type="presParOf" srcId="{68204B30-B57D-4D43-ACC1-FCD7487F694A}" destId="{A148A93E-EF2D-4AA6-88EB-6918752A3BB5}" srcOrd="0" destOrd="0" presId="urn:microsoft.com/office/officeart/2005/8/layout/list1"/>
    <dgm:cxn modelId="{AB57D4CB-E7D1-4D28-82D8-4858C627DE6C}" type="presParOf" srcId="{A148A93E-EF2D-4AA6-88EB-6918752A3BB5}" destId="{0C511C44-5B07-457B-ACBE-F3812C45285C}" srcOrd="0" destOrd="0" presId="urn:microsoft.com/office/officeart/2005/8/layout/list1"/>
    <dgm:cxn modelId="{DFD09712-8684-4FC3-A304-5B8298C07394}" type="presParOf" srcId="{A148A93E-EF2D-4AA6-88EB-6918752A3BB5}" destId="{A6263FDC-CD6E-4261-AF8C-AEA0FFE2B4C7}" srcOrd="1" destOrd="0" presId="urn:microsoft.com/office/officeart/2005/8/layout/list1"/>
    <dgm:cxn modelId="{251ED547-EE4C-4230-A4A9-C04F27ADE5F9}" type="presParOf" srcId="{68204B30-B57D-4D43-ACC1-FCD7487F694A}" destId="{5ED84A18-2D87-4CCE-8E2A-033F5DD796A2}" srcOrd="1" destOrd="0" presId="urn:microsoft.com/office/officeart/2005/8/layout/list1"/>
    <dgm:cxn modelId="{53710C48-AA6E-4FF6-81C3-07270A88C49C}" type="presParOf" srcId="{68204B30-B57D-4D43-ACC1-FCD7487F694A}" destId="{0869F1E0-9911-41C9-93EA-D3498811F3F5}" srcOrd="2" destOrd="0" presId="urn:microsoft.com/office/officeart/2005/8/layout/list1"/>
    <dgm:cxn modelId="{9F4F6811-FB60-485A-9C18-A5887E6FB6F6}" type="presParOf" srcId="{68204B30-B57D-4D43-ACC1-FCD7487F694A}" destId="{18EDAD7F-0CA1-4B21-B86C-997A8746561C}" srcOrd="3" destOrd="0" presId="urn:microsoft.com/office/officeart/2005/8/layout/list1"/>
    <dgm:cxn modelId="{56D39A16-7359-43C9-A563-33C1D9013EC5}" type="presParOf" srcId="{68204B30-B57D-4D43-ACC1-FCD7487F694A}" destId="{7FC2792E-46D8-4913-AB84-14B04A1F3277}" srcOrd="4" destOrd="0" presId="urn:microsoft.com/office/officeart/2005/8/layout/list1"/>
    <dgm:cxn modelId="{E32027A9-7B4F-4395-89D9-F394372EE5CB}" type="presParOf" srcId="{7FC2792E-46D8-4913-AB84-14B04A1F3277}" destId="{A649AD09-A9E1-4D17-BC05-DDA22B37D5A8}" srcOrd="0" destOrd="0" presId="urn:microsoft.com/office/officeart/2005/8/layout/list1"/>
    <dgm:cxn modelId="{8635FD1B-A700-4ECE-810F-34D657C414F6}" type="presParOf" srcId="{7FC2792E-46D8-4913-AB84-14B04A1F3277}" destId="{5A193A42-13C2-4757-9952-3C2B9374ED90}" srcOrd="1" destOrd="0" presId="urn:microsoft.com/office/officeart/2005/8/layout/list1"/>
    <dgm:cxn modelId="{4EB0F9C3-AB10-42E8-A510-907348A32A6B}" type="presParOf" srcId="{68204B30-B57D-4D43-ACC1-FCD7487F694A}" destId="{6FC8513F-608E-4020-B253-9654A9AAB14B}" srcOrd="5" destOrd="0" presId="urn:microsoft.com/office/officeart/2005/8/layout/list1"/>
    <dgm:cxn modelId="{8516CD88-6F93-42F0-BF8B-6D56117B2744}" type="presParOf" srcId="{68204B30-B57D-4D43-ACC1-FCD7487F694A}" destId="{3FDED200-AD6D-441C-96E1-81034F712336}" srcOrd="6" destOrd="0" presId="urn:microsoft.com/office/officeart/2005/8/layout/list1"/>
    <dgm:cxn modelId="{C667D8EA-DFDD-4B12-9FA4-F93549D46980}" type="presParOf" srcId="{68204B30-B57D-4D43-ACC1-FCD7487F694A}" destId="{2A352087-B879-4C24-A8A3-79B089607E9F}" srcOrd="7" destOrd="0" presId="urn:microsoft.com/office/officeart/2005/8/layout/list1"/>
    <dgm:cxn modelId="{3D344C49-3DA5-4FB2-A026-357515635082}" type="presParOf" srcId="{68204B30-B57D-4D43-ACC1-FCD7487F694A}" destId="{983381B8-78A1-4C42-B2C1-C40D95E55BF7}" srcOrd="8" destOrd="0" presId="urn:microsoft.com/office/officeart/2005/8/layout/list1"/>
    <dgm:cxn modelId="{49266749-BED6-4014-B4A7-9A5F2E919948}" type="presParOf" srcId="{983381B8-78A1-4C42-B2C1-C40D95E55BF7}" destId="{0A59ACB7-26A2-4DEF-ACD2-9A69DD84928A}" srcOrd="0" destOrd="0" presId="urn:microsoft.com/office/officeart/2005/8/layout/list1"/>
    <dgm:cxn modelId="{9B8CFC34-E64F-43F3-A6D5-41BEA103C0FF}" type="presParOf" srcId="{983381B8-78A1-4C42-B2C1-C40D95E55BF7}" destId="{A6EA5FD7-B1D0-4AFC-93E4-B3FE82E6E0ED}" srcOrd="1" destOrd="0" presId="urn:microsoft.com/office/officeart/2005/8/layout/list1"/>
    <dgm:cxn modelId="{2DCB5980-8679-49E4-A020-B026F07B9128}" type="presParOf" srcId="{68204B30-B57D-4D43-ACC1-FCD7487F694A}" destId="{5BE99F98-9FC0-461B-BD4B-5712831B8158}" srcOrd="9" destOrd="0" presId="urn:microsoft.com/office/officeart/2005/8/layout/list1"/>
    <dgm:cxn modelId="{5ED0513C-DCBB-4D69-83CD-8907DD2075FB}" type="presParOf" srcId="{68204B30-B57D-4D43-ACC1-FCD7487F694A}" destId="{7E1A1030-8E40-477C-AF87-79AFCC70486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69F1E0-9911-41C9-93EA-D3498811F3F5}">
      <dsp:nvSpPr>
        <dsp:cNvPr id="0" name=""/>
        <dsp:cNvSpPr/>
      </dsp:nvSpPr>
      <dsp:spPr>
        <a:xfrm>
          <a:off x="0" y="836999"/>
          <a:ext cx="8288451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263FDC-CD6E-4261-AF8C-AEA0FFE2B4C7}">
      <dsp:nvSpPr>
        <dsp:cNvPr id="0" name=""/>
        <dsp:cNvSpPr/>
      </dsp:nvSpPr>
      <dsp:spPr>
        <a:xfrm>
          <a:off x="414017" y="3709"/>
          <a:ext cx="7018215" cy="10842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299" tIns="0" rIns="2192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1. </a:t>
          </a:r>
          <a:r>
            <a:rPr lang="ru-RU" sz="2000" b="1" i="1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Рұқсат </a:t>
          </a:r>
          <a:r>
            <a:rPr lang="ru-RU" sz="2000" b="1" i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беру </a:t>
          </a:r>
          <a:r>
            <a:rPr lang="ru-RU" sz="2000" b="1" i="1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құжаттарын қысқарту және лицензияларды</a:t>
          </a:r>
          <a:r>
            <a:rPr lang="ru-RU" sz="2000" b="1" i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беруді</a:t>
          </a:r>
          <a:r>
            <a:rPr lang="ru-RU" sz="2000" b="1" i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электронды</a:t>
          </a:r>
          <a:r>
            <a:rPr lang="ru-RU" sz="2000" b="1" i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форматқа көшіруді қамтамасыз ету</a:t>
          </a:r>
          <a:endParaRPr lang="ru-RU" sz="20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66944" y="56636"/>
        <a:ext cx="6912361" cy="978356"/>
      </dsp:txXfrm>
    </dsp:sp>
    <dsp:sp modelId="{3FDED200-AD6D-441C-96E1-81034F712336}">
      <dsp:nvSpPr>
        <dsp:cNvPr id="0" name=""/>
        <dsp:cNvSpPr/>
      </dsp:nvSpPr>
      <dsp:spPr>
        <a:xfrm>
          <a:off x="0" y="2046351"/>
          <a:ext cx="8288451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193A42-13C2-4757-9952-3C2B9374ED90}">
      <dsp:nvSpPr>
        <dsp:cNvPr id="0" name=""/>
        <dsp:cNvSpPr/>
      </dsp:nvSpPr>
      <dsp:spPr>
        <a:xfrm>
          <a:off x="414422" y="1357199"/>
          <a:ext cx="7025075" cy="9400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299" tIns="0" rIns="2192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2. </a:t>
          </a:r>
          <a:r>
            <a:rPr lang="ru-RU" sz="2000" b="1" i="1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Мемлекеттік</a:t>
          </a:r>
          <a:r>
            <a:rPr lang="ru-RU" sz="2000" b="1" i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органдардың бақылау-қадағалау қызметін оңтайландыру</a:t>
          </a:r>
          <a:endParaRPr lang="ru-RU" sz="20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60312" y="1403089"/>
        <a:ext cx="6933295" cy="848291"/>
      </dsp:txXfrm>
    </dsp:sp>
    <dsp:sp modelId="{7E1A1030-8E40-477C-AF87-79AFCC704860}">
      <dsp:nvSpPr>
        <dsp:cNvPr id="0" name=""/>
        <dsp:cNvSpPr/>
      </dsp:nvSpPr>
      <dsp:spPr>
        <a:xfrm>
          <a:off x="0" y="3255703"/>
          <a:ext cx="8288451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EA5FD7-B1D0-4AFC-93E4-B3FE82E6E0ED}">
      <dsp:nvSpPr>
        <dsp:cNvPr id="0" name=""/>
        <dsp:cNvSpPr/>
      </dsp:nvSpPr>
      <dsp:spPr>
        <a:xfrm>
          <a:off x="414422" y="2566551"/>
          <a:ext cx="7025075" cy="9400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299" tIns="0" rIns="2192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3. </a:t>
          </a:r>
          <a:r>
            <a:rPr lang="ru-RU" sz="2000" b="1" i="1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Шағын, </a:t>
          </a:r>
          <a:r>
            <a:rPr lang="ru-RU" sz="2000" b="1" i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орта, </a:t>
          </a:r>
          <a:r>
            <a:rPr lang="ru-RU" sz="2000" b="1" i="1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ірі</a:t>
          </a:r>
          <a:r>
            <a:rPr lang="ru-RU" sz="2000" b="1" i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кәсіпкерлікті анықтау критерийлерін</a:t>
          </a:r>
          <a:r>
            <a:rPr lang="ru-RU" sz="2000" b="1" i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1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қайта қарау</a:t>
          </a:r>
          <a:endParaRPr lang="ru-RU" sz="20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60312" y="2612441"/>
        <a:ext cx="6933295" cy="8482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6C16D190-F0DA-4D6C-B717-4933315B3500}" type="datetimeFigureOut">
              <a:rPr lang="ru-RU"/>
              <a:pPr/>
              <a:t>21.02.2017</a:t>
            </a:fld>
            <a:endParaRPr lang="ru-RU"/>
          </a:p>
        </p:txBody>
      </p:sp>
      <p:sp>
        <p:nvSpPr>
          <p:cNvPr id="178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178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ECC8244-AEBC-4EF9-89AC-4EBD611C54C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3732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9EF8616C-BA98-48F1-800D-8E25CD084904}" type="datetimeFigureOut">
              <a:rPr lang="ru-RU"/>
              <a:pPr/>
              <a:t>21.02.2017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5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E84EF985-7A20-44FE-BA1A-4E215E5D740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2991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6977564-61AF-4673-B23C-CC95848C3805}" type="datetime1">
              <a:rPr lang="ru-RU" smtClean="0"/>
              <a:pPr/>
              <a:t>21.02.2017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0BEB50F-6B0C-4B95-BE28-28EBF97D8C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926A-F4D9-4080-B665-9B3FF0B6B26C}" type="datetime1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2615-87B1-4CC0-9E56-098DD42BD1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77564-61AF-4673-B23C-CC95848C3805}" type="datetime1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EB50F-6B0C-4B95-BE28-28EBF97D8C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6AB94-F0CC-4D9B-8DBA-E0996912D32A}" type="datetime1">
              <a:rPr lang="ru-RU" smtClean="0"/>
              <a:pPr/>
              <a:t>21.02.2017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991B-752F-4F32-9C4A-6C6AE905BC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6977564-61AF-4673-B23C-CC95848C3805}" type="datetime1">
              <a:rPr lang="ru-RU" smtClean="0"/>
              <a:pPr/>
              <a:t>21.02.2017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0BEB50F-6B0C-4B95-BE28-28EBF97D8C8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6977564-61AF-4673-B23C-CC95848C3805}" type="datetime1">
              <a:rPr lang="ru-RU" smtClean="0"/>
              <a:pPr/>
              <a:t>21.02.2017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0BEB50F-6B0C-4B95-BE28-28EBF97D8C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9A933-40D6-4AFC-B09C-D8FAFAF289D8}" type="datetime1">
              <a:rPr lang="ru-RU" smtClean="0"/>
              <a:pPr/>
              <a:t>21.02.2017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8E6F3-2346-4521-8C12-D846BEE719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77564-61AF-4673-B23C-CC95848C3805}" type="datetime1">
              <a:rPr lang="ru-RU" smtClean="0"/>
              <a:pPr/>
              <a:t>21.02.2017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EB50F-6B0C-4B95-BE28-28EBF97D8C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77564-61AF-4673-B23C-CC95848C3805}" type="datetime1">
              <a:rPr lang="ru-RU" smtClean="0"/>
              <a:pPr/>
              <a:t>21.02.2017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EB50F-6B0C-4B95-BE28-28EBF97D8C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77564-61AF-4673-B23C-CC95848C3805}" type="datetime1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EB50F-6B0C-4B95-BE28-28EBF97D8C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77564-61AF-4673-B23C-CC95848C3805}" type="datetime1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EB50F-6B0C-4B95-BE28-28EBF97D8C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6977564-61AF-4673-B23C-CC95848C3805}" type="datetime1">
              <a:rPr lang="ru-RU" smtClean="0"/>
              <a:pPr/>
              <a:t>21.02.2017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0BEB50F-6B0C-4B95-BE28-28EBF97D8C8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wmf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3"/>
          <p:cNvSpPr>
            <a:spLocks noGrp="1"/>
          </p:cNvSpPr>
          <p:nvPr>
            <p:ph type="ctrTitle"/>
          </p:nvPr>
        </p:nvSpPr>
        <p:spPr>
          <a:xfrm>
            <a:off x="457200" y="507961"/>
            <a:ext cx="8458200" cy="1350980"/>
          </a:xfrm>
        </p:spPr>
        <p:txBody>
          <a:bodyPr/>
          <a:lstStyle/>
          <a:p>
            <a:pPr algn="l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Тақырыбы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2051" name="Объект 4"/>
          <p:cNvSpPr>
            <a:spLocks noGrp="1"/>
          </p:cNvSpPr>
          <p:nvPr>
            <p:ph type="subTitle" idx="1"/>
          </p:nvPr>
        </p:nvSpPr>
        <p:spPr>
          <a:xfrm>
            <a:off x="3659175" y="1238220"/>
            <a:ext cx="4953000" cy="17526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kk-KZ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Кәсіпкерлікті мемлекеттік қолдау</a:t>
            </a:r>
            <a:endParaRPr lang="ru-RU" sz="3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C87BBD2-102A-48CA-A3F7-14E9C0300713}" type="slidenum">
              <a:rPr lang="ru-RU"/>
              <a:pPr/>
              <a:t>1</a:t>
            </a:fld>
            <a:endParaRPr lang="ru-RU"/>
          </a:p>
        </p:txBody>
      </p:sp>
      <p:pic>
        <p:nvPicPr>
          <p:cNvPr id="2053" name="Picture 2" descr="http://iskernews.kz/wp-content/uploads/2015/10/clipart_of_27045_smjpg_2-300x2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1161" y="4049721"/>
            <a:ext cx="2857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Картинки по запросу бизнес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143377"/>
            <a:ext cx="4071934" cy="2714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2615-87B1-4CC0-9E56-098DD42BD10B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26953" y="1225689"/>
            <a:ext cx="547695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Қазақстан Республикасының Кәсіпкерлік кодексі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11-тарау. </a:t>
            </a:r>
            <a:r>
              <a:rPr lang="ru-RU" sz="2000" dirty="0" err="1" smtClean="0"/>
              <a:t>Кәсіпкерлікті мемлекеттік</a:t>
            </a:r>
            <a:r>
              <a:rPr lang="ru-RU" sz="2000" dirty="0" smtClean="0"/>
              <a:t> </a:t>
            </a:r>
            <a:r>
              <a:rPr lang="ru-RU" sz="2000" dirty="0" err="1" smtClean="0"/>
              <a:t>қолдау</a:t>
            </a:r>
            <a:endParaRPr lang="ru-RU" sz="2000" dirty="0" smtClean="0"/>
          </a:p>
          <a:p>
            <a:pPr>
              <a:buFont typeface="Wingdings" pitchFamily="2" charset="2"/>
              <a:buChar char="v"/>
            </a:pPr>
            <a:r>
              <a:rPr lang="ru-RU" sz="1800" b="1" dirty="0" smtClean="0">
                <a:solidFill>
                  <a:srgbClr val="C00000"/>
                </a:solidFill>
                <a:cs typeface="Aharoni" pitchFamily="2" charset="-79"/>
              </a:rPr>
              <a:t>131-бап. </a:t>
            </a:r>
            <a:r>
              <a:rPr lang="ru-RU" sz="2000" dirty="0" err="1" smtClean="0"/>
              <a:t>Кәсіпкерлікті мемлекеттік</a:t>
            </a:r>
            <a:r>
              <a:rPr lang="ru-RU" sz="2000" dirty="0" smtClean="0"/>
              <a:t> </a:t>
            </a:r>
            <a:r>
              <a:rPr lang="ru-RU" sz="2000" dirty="0" err="1" smtClean="0"/>
              <a:t>қолдаудың мәні</a:t>
            </a:r>
            <a:r>
              <a:rPr lang="ru-RU" sz="2000" dirty="0" smtClean="0"/>
              <a:t> </a:t>
            </a:r>
            <a:r>
              <a:rPr lang="kk-KZ" sz="2000" dirty="0" smtClean="0"/>
              <a:t>.</a:t>
            </a:r>
            <a:r>
              <a:rPr lang="ru-RU" sz="2000" dirty="0" err="1" smtClean="0"/>
              <a:t>Кәсіпкерлікті мемлекеттік</a:t>
            </a:r>
            <a:r>
              <a:rPr lang="ru-RU" sz="2000" dirty="0" smtClean="0"/>
              <a:t> </a:t>
            </a:r>
            <a:r>
              <a:rPr lang="ru-RU" sz="2000" dirty="0" err="1" smtClean="0"/>
              <a:t>қолдау деп</a:t>
            </a:r>
            <a:r>
              <a:rPr lang="ru-RU" sz="2000" dirty="0" smtClean="0"/>
              <a:t> </a:t>
            </a:r>
            <a:r>
              <a:rPr lang="ru-RU" sz="2000" dirty="0" err="1" smtClean="0"/>
              <a:t>Қазақстан Республикасында</a:t>
            </a:r>
            <a:r>
              <a:rPr lang="ru-RU" sz="2000" dirty="0" smtClean="0"/>
              <a:t> </a:t>
            </a:r>
            <a:r>
              <a:rPr lang="ru-RU" sz="2000" dirty="0" err="1" smtClean="0"/>
              <a:t>кәсіпкерлік бастамашылықты іске</a:t>
            </a:r>
            <a:r>
              <a:rPr lang="ru-RU" sz="2000" dirty="0" smtClean="0"/>
              <a:t> </a:t>
            </a:r>
            <a:r>
              <a:rPr lang="ru-RU" sz="2000" dirty="0" err="1" smtClean="0"/>
              <a:t>асыру</a:t>
            </a:r>
            <a:r>
              <a:rPr lang="ru-RU" sz="2000" dirty="0" smtClean="0"/>
              <a:t> </a:t>
            </a:r>
            <a:r>
              <a:rPr lang="ru-RU" sz="2000" dirty="0" err="1" smtClean="0"/>
              <a:t>үшін құқықтық, экономикалық қолайлы жағдайлар жасау</a:t>
            </a:r>
            <a:r>
              <a:rPr lang="ru-RU" sz="2000" dirty="0" smtClean="0"/>
              <a:t>, </a:t>
            </a:r>
            <a:r>
              <a:rPr lang="ru-RU" sz="2000" dirty="0" err="1" smtClean="0"/>
              <a:t>кәсіпкерлікті дамытуды</a:t>
            </a:r>
            <a:r>
              <a:rPr lang="ru-RU" sz="2000" dirty="0" smtClean="0"/>
              <a:t> </a:t>
            </a:r>
            <a:r>
              <a:rPr lang="ru-RU" sz="2000" dirty="0" err="1" smtClean="0"/>
              <a:t>ынталандыру</a:t>
            </a:r>
            <a:r>
              <a:rPr lang="ru-RU" sz="2000" dirty="0" smtClean="0"/>
              <a:t> </a:t>
            </a:r>
            <a:r>
              <a:rPr lang="ru-RU" sz="2000" dirty="0" err="1" smtClean="0"/>
              <a:t>бойынша</a:t>
            </a:r>
            <a:r>
              <a:rPr lang="ru-RU" sz="2000" dirty="0" smtClean="0"/>
              <a:t> </a:t>
            </a:r>
            <a:r>
              <a:rPr lang="ru-RU" sz="2000" dirty="0" err="1" smtClean="0"/>
              <a:t>мемлекеттік</a:t>
            </a:r>
            <a:r>
              <a:rPr lang="ru-RU" sz="2000" dirty="0" smtClean="0"/>
              <a:t> </a:t>
            </a:r>
            <a:r>
              <a:rPr lang="ru-RU" sz="2000" dirty="0" err="1" smtClean="0"/>
              <a:t>кешенді</a:t>
            </a:r>
            <a:r>
              <a:rPr lang="ru-RU" sz="2000" dirty="0" smtClean="0"/>
              <a:t> </a:t>
            </a:r>
            <a:r>
              <a:rPr lang="ru-RU" sz="2000" dirty="0" err="1" smtClean="0"/>
              <a:t>шаралар</a:t>
            </a:r>
            <a:r>
              <a:rPr lang="ru-RU" sz="2000" dirty="0" smtClean="0"/>
              <a:t> </a:t>
            </a:r>
            <a:r>
              <a:rPr lang="ru-RU" sz="2000" dirty="0" err="1" smtClean="0"/>
              <a:t>деп</a:t>
            </a:r>
            <a:r>
              <a:rPr lang="ru-RU" sz="2000" dirty="0" smtClean="0"/>
              <a:t> </a:t>
            </a:r>
            <a:r>
              <a:rPr lang="ru-RU" sz="2000" dirty="0" err="1" smtClean="0"/>
              <a:t>түсініледі.</a:t>
            </a:r>
            <a:r>
              <a:rPr lang="ru-RU" sz="2000" dirty="0" smtClean="0"/>
              <a:t> </a:t>
            </a:r>
            <a:r>
              <a:rPr lang="ru-RU" sz="2000" dirty="0" err="1" smtClean="0"/>
              <a:t>Кәсіпкерлікті қолдау </a:t>
            </a:r>
            <a:r>
              <a:rPr lang="ru-RU" sz="2000" dirty="0" smtClean="0"/>
              <a:t>мен </a:t>
            </a:r>
            <a:r>
              <a:rPr lang="ru-RU" sz="2000" dirty="0" err="1" smtClean="0"/>
              <a:t>дамыту</a:t>
            </a:r>
            <a:r>
              <a:rPr lang="ru-RU" sz="2000" dirty="0" smtClean="0"/>
              <a:t> </a:t>
            </a:r>
            <a:r>
              <a:rPr lang="ru-RU" sz="2000" dirty="0" err="1" smtClean="0"/>
              <a:t>саласындағы мемлекеттік</a:t>
            </a:r>
            <a:r>
              <a:rPr lang="ru-RU" sz="2000" dirty="0" smtClean="0"/>
              <a:t> </a:t>
            </a:r>
            <a:r>
              <a:rPr lang="ru-RU" sz="2000" dirty="0" err="1" smtClean="0"/>
              <a:t>саясаттың негізгі</a:t>
            </a:r>
            <a:r>
              <a:rPr lang="ru-RU" sz="2000" dirty="0" smtClean="0"/>
              <a:t> </a:t>
            </a:r>
            <a:r>
              <a:rPr lang="ru-RU" sz="2000" dirty="0" err="1" smtClean="0"/>
              <a:t>бағыттарын Қазақстан Республикасының Үкіметі әзірлейді</a:t>
            </a:r>
            <a:endParaRPr lang="ru-RU" sz="2000" dirty="0" smtClean="0"/>
          </a:p>
          <a:p>
            <a:pPr>
              <a:buFont typeface="Wingdings" pitchFamily="2" charset="2"/>
              <a:buChar char="v"/>
            </a:pPr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</p:txBody>
      </p:sp>
      <p:pic>
        <p:nvPicPr>
          <p:cNvPr id="32770" name="Picture 2" descr="http://images.kz.prom.st/24871302_w640_h640_10_11_2015_11_54_2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40416" y="1420785"/>
            <a:ext cx="2744037" cy="38703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strategy2050.kz/storage/realise/8f/b4/94/36/77/8fb4943677e7ca2e8ac6f8b49dc64ec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771765"/>
            <a:ext cx="3878252" cy="4086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8E6F3-2346-4521-8C12-D846BEE7192D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906551" y="946116"/>
            <a:ext cx="617069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Қазақстан Республикасы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Президентінің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2012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жылғы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14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желтоқсан айындағы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«Қазақстан-2050»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стратегиясы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 –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қалыптасқан мемлекеттің жаңа саяси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бағыты атты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Қазақстан халқына Жолдауында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атап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өтілгендей шағын және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орта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бизнеске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қолдау көр- сетудің жүйелі іс-қимылдары баяндала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отырып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,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кәсіпкерлік ортаны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одан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әрі нығайтуға айрықша көңіл бөлінген</a:t>
            </a:r>
            <a:r>
              <a:rPr lang="ru-RU" sz="2400" dirty="0" smtClean="0">
                <a:solidFill>
                  <a:prstClr val="white"/>
                </a:solidFill>
                <a:latin typeface="Franklin Gothic Book"/>
                <a:cs typeface="+mn-cs"/>
              </a:rPr>
              <a:t>.</a:t>
            </a:r>
            <a:endParaRPr lang="ru-RU" sz="2400" dirty="0">
              <a:solidFill>
                <a:prstClr val="white"/>
              </a:solidFill>
              <a:latin typeface="Franklin Gothic Book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baq.kz/storage/52/521eca8e428735471467a0c26b69d601_resize_w_520_h_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0700" y="3100383"/>
            <a:ext cx="7602579" cy="3397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8E6F3-2346-4521-8C12-D846BEE7192D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28596" y="471447"/>
            <a:ext cx="82233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fontAlgn="auto">
              <a:spcBef>
                <a:spcPct val="20000"/>
              </a:spcBef>
              <a:spcAft>
                <a:spcPts val="0"/>
              </a:spcAft>
              <a:buClr>
                <a:srgbClr val="4053DE"/>
              </a:buClr>
              <a:buSzPct val="70000"/>
            </a:pP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Қазақстан Республикасы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Президентінің «Жаңа әлемдегі жаңа Қазақстан» атты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жолдауында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 30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негізгі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ішкі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және сыртқы саясатымыздың бағыттарының бірі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 –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шағын және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орта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бизнесті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қолдау жөніндегі дәйекті іс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-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қимыл деп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аталған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Franklin Gothic Book"/>
                <a:cs typeface="+mn-cs"/>
              </a:rPr>
              <a:t>.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Franklin Gothic Book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8E6F3-2346-4521-8C12-D846BEE7192D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36492" y="580986"/>
            <a:ext cx="8501122" cy="8469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Шағын және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орта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кәсіпкерлікті дамыту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кез-келген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ел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экономикасының негізі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Дамыған елдердің тәжірибелері көрсетіп отырғандай, шағын және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орта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бизнесті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қалыптастыру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мен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дамыту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экономиканы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нығайту үшін қолайлы алғышарттар жасайды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: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857364"/>
            <a:ext cx="7715304" cy="78581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/>
              <a:t>салалық және өңірлік </a:t>
            </a:r>
            <a:r>
              <a:rPr lang="ru-RU" sz="2400" dirty="0" smtClean="0"/>
              <a:t>монополизм </a:t>
            </a:r>
            <a:r>
              <a:rPr lang="ru-RU" sz="2400" dirty="0" err="1" smtClean="0"/>
              <a:t>жойылады</a:t>
            </a:r>
            <a:endParaRPr lang="ru-RU" sz="2400" dirty="0"/>
          </a:p>
        </p:txBody>
      </p:sp>
      <p:sp>
        <p:nvSpPr>
          <p:cNvPr id="6" name="Овал 5"/>
          <p:cNvSpPr/>
          <p:nvPr/>
        </p:nvSpPr>
        <p:spPr>
          <a:xfrm>
            <a:off x="785786" y="2857496"/>
            <a:ext cx="7786742" cy="71438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/>
              <a:t>рынокта</a:t>
            </a:r>
            <a:r>
              <a:rPr lang="ru-RU" sz="2400" dirty="0" smtClean="0"/>
              <a:t> </a:t>
            </a:r>
            <a:r>
              <a:rPr lang="ru-RU" sz="2400" dirty="0" err="1" smtClean="0"/>
              <a:t>тауарлар</a:t>
            </a:r>
            <a:r>
              <a:rPr lang="ru-RU" sz="2400" dirty="0" smtClean="0"/>
              <a:t> мен </a:t>
            </a:r>
            <a:r>
              <a:rPr lang="ru-RU" sz="2400" dirty="0" err="1" smtClean="0"/>
              <a:t>қызметтер көбейеді</a:t>
            </a:r>
            <a:endParaRPr lang="ru-RU" sz="2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57224" y="3714752"/>
            <a:ext cx="7715304" cy="7143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 smtClean="0"/>
              <a:t>жаңа жұмыс орындары</a:t>
            </a:r>
            <a:r>
              <a:rPr lang="ru-RU" sz="2400" dirty="0" smtClean="0"/>
              <a:t> </a:t>
            </a:r>
            <a:r>
              <a:rPr lang="ru-RU" sz="2400" dirty="0" err="1" smtClean="0"/>
              <a:t>ашылады</a:t>
            </a:r>
            <a:endParaRPr lang="ru-RU" sz="2400" dirty="0"/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928662" y="4643446"/>
            <a:ext cx="7572428" cy="642942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 smtClean="0">
                <a:solidFill>
                  <a:srgbClr val="C00000"/>
                </a:solidFill>
              </a:rPr>
              <a:t>ғылыми-техникалық прогрестің жетістіктері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</a:rPr>
              <a:t>өмірге енгізіледі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с двумя вырезанными противолежащими углами 8"/>
          <p:cNvSpPr/>
          <p:nvPr/>
        </p:nvSpPr>
        <p:spPr>
          <a:xfrm>
            <a:off x="928662" y="5643578"/>
            <a:ext cx="7715304" cy="642942"/>
          </a:xfrm>
          <a:prstGeom prst="snip2Diag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қоғам тұрақтылығының кепілі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табылатын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орта тап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қалыптасады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01622" y="1055655"/>
            <a:ext cx="7850295" cy="536741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8E6F3-2346-4521-8C12-D846BEE7192D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322343" y="1530324"/>
            <a:ext cx="62802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Franklin Gothic Book"/>
                <a:cs typeface="+mn-cs"/>
              </a:rPr>
              <a:t>«БТА Банк» АҚ, </a:t>
            </a:r>
            <a:r>
              <a:rPr lang="ru-RU" sz="2400" b="1" dirty="0" err="1" smtClean="0">
                <a:solidFill>
                  <a:schemeClr val="bg1"/>
                </a:solidFill>
                <a:latin typeface="Franklin Gothic Book"/>
                <a:cs typeface="+mn-cs"/>
              </a:rPr>
              <a:t>«Самұрық-Қазына» Ұлттық әл-ауқат қоры, </a:t>
            </a:r>
            <a:r>
              <a:rPr lang="ru-RU" sz="2400" b="1" dirty="0" smtClean="0">
                <a:solidFill>
                  <a:schemeClr val="bg1"/>
                </a:solidFill>
                <a:latin typeface="Franklin Gothic Book"/>
                <a:cs typeface="+mn-cs"/>
              </a:rPr>
              <a:t>«Даму» </a:t>
            </a:r>
            <a:r>
              <a:rPr lang="ru-RU" sz="2400" b="1" dirty="0" err="1" smtClean="0">
                <a:solidFill>
                  <a:schemeClr val="bg1"/>
                </a:solidFill>
                <a:latin typeface="Franklin Gothic Book"/>
                <a:cs typeface="+mn-cs"/>
              </a:rPr>
              <a:t>Кәсіпкерлікті дамыту</a:t>
            </a:r>
            <a:r>
              <a:rPr lang="ru-RU" sz="2400" b="1" dirty="0" smtClean="0">
                <a:solidFill>
                  <a:schemeClr val="bg1"/>
                </a:solidFill>
                <a:latin typeface="Franklin Gothic Book"/>
                <a:cs typeface="+mn-cs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Franklin Gothic Book"/>
                <a:cs typeface="+mn-cs"/>
              </a:rPr>
              <a:t>қоры және Қазақстан Республикасындағы шағын және </a:t>
            </a:r>
            <a:r>
              <a:rPr lang="ru-RU" sz="2400" b="1" dirty="0" smtClean="0">
                <a:solidFill>
                  <a:schemeClr val="bg1"/>
                </a:solidFill>
                <a:latin typeface="Franklin Gothic Book"/>
                <a:cs typeface="+mn-cs"/>
              </a:rPr>
              <a:t>орта </a:t>
            </a:r>
            <a:r>
              <a:rPr lang="ru-RU" sz="2400" b="1" dirty="0" err="1" smtClean="0">
                <a:solidFill>
                  <a:schemeClr val="bg1"/>
                </a:solidFill>
                <a:latin typeface="Franklin Gothic Book"/>
                <a:cs typeface="+mn-cs"/>
              </a:rPr>
              <a:t>кәсіпкерлікті қаржылық қолдау бойынша</a:t>
            </a:r>
            <a:r>
              <a:rPr lang="ru-RU" sz="2400" b="1" dirty="0" smtClean="0">
                <a:solidFill>
                  <a:schemeClr val="bg1"/>
                </a:solidFill>
                <a:latin typeface="Franklin Gothic Book"/>
                <a:cs typeface="+mn-cs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Franklin Gothic Book"/>
                <a:cs typeface="+mn-cs"/>
              </a:rPr>
              <a:t>мемлекеттік</a:t>
            </a:r>
            <a:r>
              <a:rPr lang="ru-RU" sz="2400" b="1" dirty="0" smtClean="0">
                <a:solidFill>
                  <a:schemeClr val="bg1"/>
                </a:solidFill>
                <a:latin typeface="Franklin Gothic Book"/>
                <a:cs typeface="+mn-cs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Franklin Gothic Book"/>
                <a:cs typeface="+mn-cs"/>
              </a:rPr>
              <a:t>бағдарламаларды іске</a:t>
            </a:r>
            <a:r>
              <a:rPr lang="ru-RU" sz="2400" b="1" dirty="0" smtClean="0">
                <a:solidFill>
                  <a:schemeClr val="bg1"/>
                </a:solidFill>
                <a:latin typeface="Franklin Gothic Book"/>
                <a:cs typeface="+mn-cs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Franklin Gothic Book"/>
                <a:cs typeface="+mn-cs"/>
              </a:rPr>
              <a:t>асыру</a:t>
            </a:r>
            <a:r>
              <a:rPr lang="ru-RU" sz="2400" b="1" dirty="0" smtClean="0">
                <a:solidFill>
                  <a:schemeClr val="bg1"/>
                </a:solidFill>
                <a:latin typeface="Franklin Gothic Book"/>
                <a:cs typeface="+mn-cs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Franklin Gothic Book"/>
                <a:cs typeface="+mn-cs"/>
              </a:rPr>
              <a:t>шеңберіндегі Стресті</a:t>
            </a:r>
            <a:r>
              <a:rPr lang="ru-RU" sz="2400" b="1" dirty="0" smtClean="0">
                <a:solidFill>
                  <a:schemeClr val="bg1"/>
                </a:solidFill>
                <a:latin typeface="Franklin Gothic Book"/>
                <a:cs typeface="+mn-cs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Franklin Gothic Book"/>
                <a:cs typeface="+mn-cs"/>
              </a:rPr>
              <a:t>активтер</a:t>
            </a:r>
            <a:r>
              <a:rPr lang="ru-RU" sz="2400" b="1" dirty="0" smtClean="0">
                <a:solidFill>
                  <a:schemeClr val="bg1"/>
                </a:solidFill>
                <a:latin typeface="Franklin Gothic Book"/>
                <a:cs typeface="+mn-cs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Franklin Gothic Book"/>
                <a:cs typeface="+mn-cs"/>
              </a:rPr>
              <a:t>қоры бизнесті</a:t>
            </a:r>
            <a:r>
              <a:rPr lang="ru-RU" sz="2400" b="1" dirty="0" smtClean="0">
                <a:solidFill>
                  <a:schemeClr val="bg1"/>
                </a:solidFill>
                <a:latin typeface="Franklin Gothic Book"/>
                <a:cs typeface="+mn-cs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Franklin Gothic Book"/>
                <a:cs typeface="+mn-cs"/>
              </a:rPr>
              <a:t>дамытуға несиелер</a:t>
            </a:r>
            <a:r>
              <a:rPr lang="ru-RU" sz="2400" b="1" dirty="0" smtClean="0">
                <a:solidFill>
                  <a:schemeClr val="bg1"/>
                </a:solidFill>
                <a:latin typeface="Franklin Gothic Book"/>
                <a:cs typeface="+mn-cs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Franklin Gothic Book"/>
                <a:cs typeface="+mn-cs"/>
              </a:rPr>
              <a:t>ұсынады</a:t>
            </a:r>
            <a:r>
              <a:rPr lang="ru-RU" sz="2400" b="1" dirty="0" smtClean="0">
                <a:solidFill>
                  <a:schemeClr val="bg1"/>
                </a:solidFill>
                <a:latin typeface="Franklin Gothic Book"/>
                <a:cs typeface="+mn-cs"/>
              </a:rPr>
              <a:t>.</a:t>
            </a:r>
            <a:endParaRPr lang="ru-RU" sz="2400" b="1" dirty="0">
              <a:solidFill>
                <a:schemeClr val="bg1"/>
              </a:solidFill>
              <a:latin typeface="Franklin Gothic Book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8E6F3-2346-4521-8C12-D846BEE7192D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36492" y="580986"/>
            <a:ext cx="81789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cap="all" dirty="0" smtClean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«ДАМУ» </a:t>
            </a:r>
            <a:r>
              <a:rPr lang="ru-RU" sz="2000" b="1" cap="all" dirty="0" err="1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қоры аймақтарда басымдыққа ие</a:t>
            </a:r>
            <a:r>
              <a:rPr lang="ru-RU" sz="2000" b="1" cap="all" dirty="0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cap="all" dirty="0" err="1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салалардағы шағын және </a:t>
            </a:r>
            <a:r>
              <a:rPr lang="ru-RU" sz="2000" b="1" cap="all" dirty="0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орта </a:t>
            </a:r>
            <a:r>
              <a:rPr lang="ru-RU" sz="2000" b="1" cap="all" dirty="0" err="1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бизнесті</a:t>
            </a:r>
            <a:r>
              <a:rPr lang="ru-RU" sz="2000" b="1" cap="all" dirty="0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cap="all" dirty="0" err="1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дамытуға бағытталған мақсатты қаржыландырудың ондаған бағдарламасын іске</a:t>
            </a:r>
            <a:r>
              <a:rPr lang="ru-RU" sz="2000" b="1" cap="all" dirty="0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cap="all" dirty="0" err="1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асыруда.Негізгілері</a:t>
            </a:r>
            <a:r>
              <a:rPr lang="ru-RU" sz="2000" b="1" cap="all" dirty="0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:</a:t>
            </a:r>
            <a:endParaRPr lang="ru-RU" sz="2000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1870038" y="1931967"/>
            <a:ext cx="6686568" cy="43891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Аймақтық қаржыландыру бағдарламасы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785786" y="2500306"/>
            <a:ext cx="1071570" cy="35719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785786" y="3286124"/>
            <a:ext cx="1071570" cy="35719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271681" y="3465513"/>
            <a:ext cx="2792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/>
              <a:t>«ДАМУ </a:t>
            </a:r>
            <a:r>
              <a:rPr lang="ru-RU" sz="2400" dirty="0" err="1" smtClean="0"/>
              <a:t>өндіріс</a:t>
            </a:r>
            <a:r>
              <a:rPr lang="ru-RU" sz="2400" dirty="0" smtClean="0"/>
              <a:t>»;</a:t>
            </a:r>
            <a:endParaRPr lang="ru-RU" sz="2400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785786" y="4071942"/>
            <a:ext cx="1071570" cy="35719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235168" y="3976695"/>
            <a:ext cx="51566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err="1" smtClean="0"/>
              <a:t>«Бизнестің жол</a:t>
            </a:r>
            <a:r>
              <a:rPr lang="ru-RU" sz="2400" dirty="0" smtClean="0"/>
              <a:t> </a:t>
            </a:r>
            <a:r>
              <a:rPr lang="ru-RU" sz="2400" dirty="0" err="1" smtClean="0"/>
              <a:t>картасы</a:t>
            </a:r>
            <a:r>
              <a:rPr lang="ru-RU" sz="2400" dirty="0" smtClean="0"/>
              <a:t> – 2020»;</a:t>
            </a:r>
            <a:endParaRPr lang="ru-RU" sz="2400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785786" y="4857760"/>
            <a:ext cx="1000132" cy="35719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235168" y="4560903"/>
            <a:ext cx="66437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err="1" smtClean="0"/>
              <a:t>Лизингтік</a:t>
            </a:r>
            <a:r>
              <a:rPr lang="ru-RU" sz="2400" dirty="0" smtClean="0"/>
              <a:t> </a:t>
            </a:r>
            <a:r>
              <a:rPr lang="ru-RU" sz="2400" dirty="0" err="1" smtClean="0"/>
              <a:t>мәмілелерді қаржыландыру бағдарламасы;</a:t>
            </a: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198655" y="5546754"/>
            <a:ext cx="65008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err="1" smtClean="0"/>
              <a:t>Әйелдер кәсіпкерлігін микронесиелеу</a:t>
            </a:r>
            <a:r>
              <a:rPr lang="ru-RU" sz="2400" dirty="0" smtClean="0"/>
              <a:t> </a:t>
            </a:r>
            <a:r>
              <a:rPr lang="ru-RU" sz="2400" dirty="0" err="1" smtClean="0"/>
              <a:t>бағдарламасы</a:t>
            </a:r>
            <a:endParaRPr lang="ru-RU" sz="2400" dirty="0"/>
          </a:p>
        </p:txBody>
      </p:sp>
      <p:sp>
        <p:nvSpPr>
          <p:cNvPr id="23" name="Стрелка вправо 22"/>
          <p:cNvSpPr/>
          <p:nvPr/>
        </p:nvSpPr>
        <p:spPr>
          <a:xfrm>
            <a:off x="811161" y="5692806"/>
            <a:ext cx="1000132" cy="35719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8E6F3-2346-4521-8C12-D846BEE7192D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Багетная рамка 4"/>
          <p:cNvSpPr/>
          <p:nvPr/>
        </p:nvSpPr>
        <p:spPr>
          <a:xfrm>
            <a:off x="190440" y="617499"/>
            <a:ext cx="8715436" cy="1928826"/>
          </a:xfrm>
          <a:prstGeom prst="beve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«Даму» </a:t>
            </a:r>
            <a:r>
              <a:rPr lang="ru-RU" sz="3200" dirty="0" err="1" smtClean="0"/>
              <a:t>бағдарламалары бойынша</a:t>
            </a:r>
            <a:r>
              <a:rPr lang="ru-RU" sz="3200" dirty="0" smtClean="0"/>
              <a:t> </a:t>
            </a:r>
            <a:r>
              <a:rPr lang="ru-RU" sz="3200" dirty="0" err="1" smtClean="0"/>
              <a:t>берілген</a:t>
            </a:r>
            <a:r>
              <a:rPr lang="ru-RU" sz="3200" dirty="0" smtClean="0"/>
              <a:t> </a:t>
            </a:r>
            <a:r>
              <a:rPr lang="ru-RU" sz="3200" dirty="0" err="1" smtClean="0"/>
              <a:t>қаржының былай</a:t>
            </a:r>
            <a:r>
              <a:rPr lang="ru-RU" sz="3200" dirty="0" smtClean="0"/>
              <a:t> </a:t>
            </a:r>
            <a:r>
              <a:rPr lang="ru-RU" sz="3200" dirty="0" err="1" smtClean="0"/>
              <a:t>бөлінгенін байқауға болады</a:t>
            </a:r>
            <a:r>
              <a:rPr lang="ru-RU" sz="3200" dirty="0" smtClean="0"/>
              <a:t>: </a:t>
            </a:r>
            <a:endParaRPr lang="ru-RU" sz="3200" dirty="0"/>
          </a:p>
        </p:txBody>
      </p:sp>
      <p:sp>
        <p:nvSpPr>
          <p:cNvPr id="18" name="Содержимое 2"/>
          <p:cNvSpPr txBox="1">
            <a:spLocks/>
          </p:cNvSpPr>
          <p:nvPr/>
        </p:nvSpPr>
        <p:spPr>
          <a:xfrm>
            <a:off x="525405" y="2078019"/>
            <a:ext cx="8618595" cy="433072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053DE"/>
              </a:buClr>
              <a:buSzPct val="70000"/>
              <a:buFont typeface="Wingdings 2"/>
              <a:buChar char=""/>
              <a:tabLst/>
              <a:defRPr/>
            </a:pPr>
            <a:endParaRPr kumimoji="0" lang="kk-KZ" sz="32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053DE"/>
              </a:buClr>
              <a:buSzPct val="70000"/>
              <a:buFont typeface="Wingdings 2"/>
              <a:buChar char=""/>
              <a:tabLst/>
              <a:defRPr/>
            </a:pPr>
            <a:endParaRPr kumimoji="0" lang="kk-KZ" sz="32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053DE"/>
              </a:buClr>
              <a:buSzPct val="70000"/>
              <a:buFont typeface="Wingdings 2"/>
              <a:buChar char=""/>
              <a:tabLst/>
              <a:defRPr/>
            </a:pPr>
            <a:endParaRPr kumimoji="0" lang="kk-KZ" sz="32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053DE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   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сауда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053DE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саласына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053DE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   – 45,7%;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rot="5400000">
            <a:off x="785786" y="2786058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>
            <a:off x="3107521" y="2893215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2928926" y="3429000"/>
            <a:ext cx="19288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</a:rPr>
              <a:t>қызмет көрсету саласына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</a:rPr>
              <a:t> – 24,2%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rot="5400000">
            <a:off x="4715670" y="2928934"/>
            <a:ext cx="856462" cy="7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4500562" y="3500438"/>
            <a:ext cx="15001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</a:rPr>
              <a:t>өнеркәсіпке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</a:rPr>
              <a:t>–17,2%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 rot="5400000">
            <a:off x="6715140" y="3000372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6572264" y="3571876"/>
            <a:ext cx="15716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</a:rPr>
              <a:t>құрылысқа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</a:rPr>
              <a:t>– 5,2%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 rot="5400000">
            <a:off x="1214414" y="3786190"/>
            <a:ext cx="242889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1142977" y="5143512"/>
            <a:ext cx="2571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</a:rPr>
              <a:t>ауыл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</a:rPr>
              <a:t>шаруашылығына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</a:rPr>
              <a:t>– 5,1%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rot="5400000">
            <a:off x="5000628" y="3857628"/>
            <a:ext cx="242889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4929190" y="5214950"/>
            <a:ext cx="25003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</a:rPr>
              <a:t>көлік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</a:rPr>
              <a:t>пен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</a:rPr>
              <a:t>байланысқа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</a:rPr>
              <a:t>– 2,7%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Прямоугольник 3"/>
          <p:cNvSpPr>
            <a:spLocks noChangeArrowheads="1"/>
          </p:cNvSpPr>
          <p:nvPr/>
        </p:nvSpPr>
        <p:spPr bwMode="auto">
          <a:xfrm>
            <a:off x="11113" y="5534561"/>
            <a:ext cx="913288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Кәсіпкерлерге мемлекеттік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қолдау көрсетудің бұл құралдары 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заңнамасын жетілдіру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шеңберінде өзгерістер 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толықтырулар енгізілген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кәсіпкерлік туралы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Республикасының Заңында көзделген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Пятиугольник 5"/>
          <p:cNvSpPr/>
          <p:nvPr/>
        </p:nvSpPr>
        <p:spPr>
          <a:xfrm>
            <a:off x="226953" y="946116"/>
            <a:ext cx="3359196" cy="4527612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Жаңа өндірістерді дамытуда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кәсіпкерліктің бірінші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кезекте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шағын және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орта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кәсіпкерліктің бастамаларын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тежейтін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проблемалар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95688" y="946116"/>
            <a:ext cx="4819716" cy="12049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ü"/>
            </a:pP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кәсіпкерлікті қолдау инфрақұрылымының дамымауы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59175" y="3976695"/>
            <a:ext cx="4819716" cy="13495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buFont typeface="Wingdings" pitchFamily="2" charset="2"/>
              <a:buChar char="ü"/>
            </a:pP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қаржыландыруға қол жеткізу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 қарыз алу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құнының жоғары болуы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659174" y="2479662"/>
            <a:ext cx="4819717" cy="12049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ü"/>
            </a:pP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индустриялық инфрақұрылымның дамымауы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60"/>
                            </p:stCondLst>
                            <p:childTnLst>
                              <p:par>
                                <p:cTn id="36" presetID="5" presetClass="exit" presetSubtype="1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60"/>
                            </p:stCondLst>
                            <p:childTnLst>
                              <p:par>
                                <p:cTn id="40" presetID="5" presetClass="exit" presetSubtype="1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60"/>
                            </p:stCondLst>
                            <p:childTnLst>
                              <p:par>
                                <p:cTn id="44" presetID="5" presetClass="exit" presetSubtype="1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360"/>
                            </p:stCondLst>
                            <p:childTnLst>
                              <p:par>
                                <p:cTn id="48" presetID="5" presetClass="exit" presetSubtype="1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/>
          </p:cNvSpPr>
          <p:nvPr>
            <p:ph idx="1"/>
          </p:nvPr>
        </p:nvSpPr>
        <p:spPr>
          <a:xfrm>
            <a:off x="0" y="1347759"/>
            <a:ext cx="8332839" cy="2848015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sz="3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«Қазақстан Республикасының кейбір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заңнамалық актілеріне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рұқсат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беру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құжаттарын қысқарту және мемлекеттік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органдардың бақылау-қадағалау функцияларын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оңтайландыру мәселелері бойынша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толықтырулар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өзгерістер енгізу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ҚР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Заңының жобасы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Астана 2012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altLang="ko-KR" sz="3200" b="1" dirty="0" smtClean="0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altLang="ko-KR" sz="3200" b="1" dirty="0" smtClean="0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sz="3200" b="1" dirty="0" smtClean="0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sz="3200" b="1" dirty="0" smtClean="0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z="3200" b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/>
          </p:cNvSpPr>
          <p:nvPr>
            <p:ph idx="4294967295"/>
          </p:nvPr>
        </p:nvSpPr>
        <p:spPr>
          <a:xfrm>
            <a:off x="0" y="361908"/>
            <a:ext cx="8642350" cy="754105"/>
          </a:xfrm>
        </p:spPr>
        <p:txBody>
          <a:bodyPr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Президентінің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бизнес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климатты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жақсарту жөніндегі тапсырмасы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Rectangle 5"/>
          <p:cNvSpPr>
            <a:spLocks/>
          </p:cNvSpPr>
          <p:nvPr/>
        </p:nvSpPr>
        <p:spPr bwMode="auto">
          <a:xfrm>
            <a:off x="409518" y="690525"/>
            <a:ext cx="8266167" cy="565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tabLst>
                <a:tab pos="1704975" algn="l"/>
              </a:tabLst>
            </a:pPr>
            <a:endParaRPr lang="ru-RU" sz="1400" i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73005" y="1201707"/>
          <a:ext cx="8442379" cy="5334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442379"/>
              </a:tblGrid>
              <a:tr h="496577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altLang="ko-KR" sz="1400" dirty="0" err="1" smtClean="0"/>
                        <a:t>Лицензияларды</a:t>
                      </a:r>
                      <a:r>
                        <a:rPr lang="ru-RU" altLang="ko-KR" sz="1400" dirty="0" smtClean="0"/>
                        <a:t> </a:t>
                      </a:r>
                      <a:r>
                        <a:rPr lang="ru-RU" altLang="ko-KR" sz="1400" dirty="0" err="1" smtClean="0"/>
                        <a:t>және рұқсаттарды 30%-ға қосымша қысқарту туралы</a:t>
                      </a:r>
                      <a:r>
                        <a:rPr lang="ru-RU" altLang="ko-KR" sz="1400" dirty="0" smtClean="0"/>
                        <a:t> (</a:t>
                      </a:r>
                      <a:r>
                        <a:rPr lang="ru-RU" altLang="ko-KR" sz="1400" dirty="0" err="1" smtClean="0"/>
                        <a:t>Мемлекет</a:t>
                      </a:r>
                      <a:r>
                        <a:rPr lang="ru-RU" altLang="ko-KR" sz="1400" dirty="0" smtClean="0"/>
                        <a:t> </a:t>
                      </a:r>
                      <a:r>
                        <a:rPr lang="ru-RU" altLang="ko-KR" sz="1400" dirty="0" err="1" smtClean="0"/>
                        <a:t>Басшысының </a:t>
                      </a:r>
                      <a:r>
                        <a:rPr lang="ru-RU" altLang="ko-KR" sz="1400" dirty="0" smtClean="0"/>
                        <a:t>2011 </a:t>
                      </a:r>
                      <a:r>
                        <a:rPr lang="ru-RU" altLang="ko-KR" sz="1400" dirty="0" err="1" smtClean="0"/>
                        <a:t>жылғы  </a:t>
                      </a:r>
                      <a:r>
                        <a:rPr lang="ru-RU" altLang="ko-KR" sz="1400" dirty="0" smtClean="0"/>
                        <a:t>17  </a:t>
                      </a:r>
                      <a:r>
                        <a:rPr lang="ru-RU" altLang="ko-KR" sz="1400" dirty="0" err="1" smtClean="0"/>
                        <a:t>сәуірдегі тапсырмасы</a:t>
                      </a:r>
                      <a:r>
                        <a:rPr lang="ru-RU" altLang="ko-KR" sz="1400" dirty="0" smtClean="0"/>
                        <a:t>) 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905522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sz="1400" dirty="0" err="1" smtClean="0"/>
                        <a:t>Азаматтардың өмірі </a:t>
                      </a:r>
                      <a:r>
                        <a:rPr lang="ru-RU" sz="1400" dirty="0" smtClean="0"/>
                        <a:t>мен </a:t>
                      </a:r>
                      <a:r>
                        <a:rPr lang="ru-RU" sz="1400" dirty="0" err="1" smtClean="0"/>
                        <a:t>денсаулығына тікелей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тәуекелмен қатыссыз </a:t>
                      </a:r>
                      <a:r>
                        <a:rPr lang="ru-RU" sz="1400" dirty="0" smtClean="0"/>
                        <a:t>бизнес </a:t>
                      </a:r>
                      <a:r>
                        <a:rPr lang="ru-RU" sz="1400" dirty="0" err="1" smtClean="0"/>
                        <a:t>құру және жүргізу үшін хабарлама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тәртібін енгізу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бойынша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шаралар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қабылдау </a:t>
                      </a:r>
                      <a:r>
                        <a:rPr lang="ru-RU" sz="1400" dirty="0" smtClean="0"/>
                        <a:t>(</a:t>
                      </a:r>
                      <a:r>
                        <a:rPr lang="ru-RU" sz="1400" dirty="0" err="1" smtClean="0"/>
                        <a:t>лицензиялық рұқсаттық жүйесінің орнына</a:t>
                      </a:r>
                      <a:r>
                        <a:rPr lang="ru-RU" sz="1400" dirty="0" smtClean="0"/>
                        <a:t>) (</a:t>
                      </a:r>
                      <a:r>
                        <a:rPr lang="ru-RU" sz="1400" dirty="0" err="1" smtClean="0"/>
                        <a:t>Мемлекет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Басшысының </a:t>
                      </a:r>
                      <a:r>
                        <a:rPr lang="ru-RU" sz="1400" dirty="0" smtClean="0"/>
                        <a:t>2011 </a:t>
                      </a:r>
                      <a:r>
                        <a:rPr lang="ru-RU" sz="1400" dirty="0" err="1" smtClean="0"/>
                        <a:t>жылғы </a:t>
                      </a:r>
                      <a:r>
                        <a:rPr lang="ru-RU" sz="1400" dirty="0" smtClean="0"/>
                        <a:t>17 </a:t>
                      </a:r>
                      <a:r>
                        <a:rPr lang="ru-RU" sz="1400" dirty="0" err="1" smtClean="0"/>
                        <a:t>сәуірдегі тапсырмасы</a:t>
                      </a:r>
                      <a:r>
                        <a:rPr lang="ru-RU" sz="1400" dirty="0" smtClean="0"/>
                        <a:t>) </a:t>
                      </a:r>
                    </a:p>
                    <a:p>
                      <a:endParaRPr lang="ru-RU" sz="14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6577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sz="1400" dirty="0" smtClean="0"/>
                        <a:t>«</a:t>
                      </a:r>
                      <a:r>
                        <a:rPr lang="ru-RU" sz="1400" dirty="0" err="1" smtClean="0"/>
                        <a:t>Тыйым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салынбағанының барлығы рұқсат етілген</a:t>
                      </a:r>
                      <a:r>
                        <a:rPr lang="ru-RU" sz="1400" dirty="0" smtClean="0"/>
                        <a:t>» </a:t>
                      </a:r>
                      <a:r>
                        <a:rPr lang="ru-RU" sz="1400" dirty="0" err="1" smtClean="0"/>
                        <a:t>бизнестің толық еркіндігі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қағидатын заңнамада жүзеге асыру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altLang="ko-KR" sz="1400" dirty="0" smtClean="0"/>
                        <a:t>(</a:t>
                      </a:r>
                      <a:r>
                        <a:rPr lang="ru-RU" altLang="ko-KR" sz="1400" dirty="0" err="1" smtClean="0"/>
                        <a:t>Мемлекет</a:t>
                      </a:r>
                      <a:r>
                        <a:rPr lang="ru-RU" altLang="ko-KR" sz="1400" dirty="0" smtClean="0"/>
                        <a:t> </a:t>
                      </a:r>
                      <a:r>
                        <a:rPr lang="ru-RU" altLang="ko-KR" sz="1400" dirty="0" err="1" smtClean="0"/>
                        <a:t>Басшысының </a:t>
                      </a:r>
                      <a:r>
                        <a:rPr lang="ru-RU" altLang="ko-KR" sz="1400" dirty="0" smtClean="0"/>
                        <a:t>2011 </a:t>
                      </a:r>
                      <a:r>
                        <a:rPr lang="ru-RU" altLang="ko-KR" sz="1400" dirty="0" err="1" smtClean="0"/>
                        <a:t>жылғы </a:t>
                      </a:r>
                      <a:r>
                        <a:rPr lang="ru-RU" altLang="ko-KR" sz="1400" dirty="0" smtClean="0"/>
                        <a:t>17 </a:t>
                      </a:r>
                      <a:r>
                        <a:rPr lang="ru-RU" altLang="ko-KR" sz="1400" dirty="0" err="1" smtClean="0"/>
                        <a:t>сәуірдегі тапсырмасы</a:t>
                      </a:r>
                      <a:r>
                        <a:rPr lang="ru-RU" altLang="ko-KR" sz="1400" dirty="0" smtClean="0"/>
                        <a:t>) </a:t>
                      </a:r>
                      <a:endParaRPr lang="ru-RU" sz="14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0105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sz="1400" dirty="0" smtClean="0"/>
                        <a:t>Бизнес </a:t>
                      </a:r>
                      <a:r>
                        <a:rPr lang="ru-RU" sz="1400" dirty="0" err="1" smtClean="0"/>
                        <a:t>қаумдастықты тартумен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бизнес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жүргізу үшін кедергілерді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жою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бойынша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барлық заңнаманы тексеру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туралы</a:t>
                      </a:r>
                      <a:r>
                        <a:rPr lang="ru-RU" sz="1400" dirty="0" smtClean="0"/>
                        <a:t> (</a:t>
                      </a:r>
                      <a:r>
                        <a:rPr lang="ru-RU" sz="1400" dirty="0" err="1" smtClean="0"/>
                        <a:t>Мемлекет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Басшысының </a:t>
                      </a:r>
                      <a:r>
                        <a:rPr lang="ru-RU" sz="1400" dirty="0" smtClean="0"/>
                        <a:t>2011 </a:t>
                      </a:r>
                      <a:r>
                        <a:rPr lang="ru-RU" sz="1400" dirty="0" err="1" smtClean="0"/>
                        <a:t>жылғы </a:t>
                      </a:r>
                      <a:r>
                        <a:rPr lang="ru-RU" sz="1400" dirty="0" smtClean="0"/>
                        <a:t>17 </a:t>
                      </a:r>
                      <a:r>
                        <a:rPr lang="ru-RU" sz="1400" dirty="0" err="1" smtClean="0"/>
                        <a:t>сәуірдегі тапсырмасы</a:t>
                      </a:r>
                      <a:r>
                        <a:rPr lang="ru-RU" sz="1400" dirty="0" smtClean="0"/>
                        <a:t>) </a:t>
                      </a:r>
                    </a:p>
                    <a:p>
                      <a:endParaRPr lang="ru-RU" sz="14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099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ru-RU" sz="1400" dirty="0" err="1" smtClean="0"/>
                        <a:t>Мемлекеттік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органдар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Қазақстан Республикасының заңнамасында бекітілмеген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функцияларды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орындауға тыйым</a:t>
                      </a:r>
                      <a:r>
                        <a:rPr lang="ru-RU" sz="1400" dirty="0" smtClean="0"/>
                        <a:t> салу </a:t>
                      </a:r>
                      <a:r>
                        <a:rPr lang="ru-RU" sz="1400" dirty="0" err="1" smtClean="0"/>
                        <a:t>бойынша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шараларды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қолдану</a:t>
                      </a:r>
                      <a:r>
                        <a:rPr lang="ru-RU" sz="1400" dirty="0" smtClean="0"/>
                        <a:t>, </a:t>
                      </a:r>
                      <a:r>
                        <a:rPr lang="ru-RU" sz="1400" dirty="0" err="1" smtClean="0"/>
                        <a:t>мемлекеттік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органдардың бақылау-қадағалау функцияларының тізімін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қысқарту және тексеру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санын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оңтайландыру </a:t>
                      </a:r>
                      <a:r>
                        <a:rPr lang="ru-RU" altLang="ko-KR" sz="1400" dirty="0" smtClean="0"/>
                        <a:t>(</a:t>
                      </a:r>
                      <a:r>
                        <a:rPr lang="ru-RU" altLang="ko-KR" sz="1400" dirty="0" err="1" smtClean="0"/>
                        <a:t>Мемлекет</a:t>
                      </a:r>
                      <a:r>
                        <a:rPr lang="ru-RU" altLang="ko-KR" sz="1400" dirty="0" smtClean="0"/>
                        <a:t> </a:t>
                      </a:r>
                      <a:r>
                        <a:rPr lang="ru-RU" altLang="ko-KR" sz="1400" dirty="0" err="1" smtClean="0"/>
                        <a:t>Басшысының </a:t>
                      </a:r>
                      <a:r>
                        <a:rPr lang="ru-RU" altLang="ko-KR" sz="1400" dirty="0" smtClean="0"/>
                        <a:t>2011 </a:t>
                      </a:r>
                      <a:r>
                        <a:rPr lang="ru-RU" altLang="ko-KR" sz="1400" dirty="0" err="1" smtClean="0"/>
                        <a:t>жылғы </a:t>
                      </a:r>
                      <a:r>
                        <a:rPr lang="ru-RU" altLang="ko-KR" sz="1400" dirty="0" smtClean="0"/>
                        <a:t>17 </a:t>
                      </a:r>
                      <a:r>
                        <a:rPr lang="ru-RU" altLang="ko-KR" sz="1400" dirty="0" err="1" smtClean="0"/>
                        <a:t>сәуірдегі тапсырмасы</a:t>
                      </a:r>
                      <a:r>
                        <a:rPr lang="ru-RU" altLang="ko-KR" sz="1400" dirty="0" smtClean="0"/>
                        <a:t>) </a:t>
                      </a:r>
                      <a:endParaRPr lang="ru-RU" sz="1400" dirty="0" smtClean="0"/>
                    </a:p>
                    <a:p>
                      <a:endParaRPr lang="ru-RU" sz="14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6577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sz="1400" dirty="0" err="1" smtClean="0"/>
                        <a:t>Құрылған мерзімінен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бастап</a:t>
                      </a:r>
                      <a:r>
                        <a:rPr lang="ru-RU" sz="1400" dirty="0" smtClean="0"/>
                        <a:t> 3 </a:t>
                      </a:r>
                      <a:r>
                        <a:rPr lang="ru-RU" sz="1400" dirty="0" err="1" smtClean="0"/>
                        <a:t>жыл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көлемінде жоспарлы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тексерулер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жүргізуге тыйым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салуды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енгізу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туралы</a:t>
                      </a:r>
                      <a:r>
                        <a:rPr lang="ru-RU" sz="1400" dirty="0" smtClean="0"/>
                        <a:t> (</a:t>
                      </a:r>
                      <a:r>
                        <a:rPr lang="ru-RU" altLang="ko-KR" sz="1400" dirty="0" err="1" smtClean="0"/>
                        <a:t>Мемлекет</a:t>
                      </a:r>
                      <a:r>
                        <a:rPr lang="ru-RU" altLang="ko-KR" sz="1400" dirty="0" smtClean="0"/>
                        <a:t> </a:t>
                      </a:r>
                      <a:r>
                        <a:rPr lang="ru-RU" altLang="ko-KR" sz="1400" dirty="0" err="1" smtClean="0"/>
                        <a:t>Басшысының </a:t>
                      </a:r>
                      <a:r>
                        <a:rPr lang="ru-RU" altLang="ko-KR" sz="1400" dirty="0" smtClean="0"/>
                        <a:t>2011 </a:t>
                      </a:r>
                      <a:r>
                        <a:rPr lang="ru-RU" altLang="ko-KR" sz="1400" dirty="0" err="1" smtClean="0"/>
                        <a:t>жылғы </a:t>
                      </a:r>
                      <a:r>
                        <a:rPr lang="ru-RU" altLang="ko-KR" sz="1400" dirty="0" smtClean="0"/>
                        <a:t>1 </a:t>
                      </a:r>
                      <a:r>
                        <a:rPr lang="ru-RU" altLang="ko-KR" sz="1400" dirty="0" err="1" smtClean="0"/>
                        <a:t>қыркүйектегі тапсырмасы</a:t>
                      </a:r>
                      <a:r>
                        <a:rPr lang="ru-RU" sz="1400" dirty="0" smtClean="0"/>
                        <a:t>)</a:t>
                      </a:r>
                      <a:endParaRPr lang="ru-RU" sz="14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05522"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Char char="v"/>
                        <a:tabLst>
                          <a:tab pos="1704975" algn="l"/>
                        </a:tabLst>
                      </a:pPr>
                      <a:r>
                        <a:rPr lang="ru-RU" sz="1400" dirty="0" smtClean="0"/>
                        <a:t>2012 </a:t>
                      </a:r>
                      <a:r>
                        <a:rPr lang="ru-RU" sz="1400" dirty="0" err="1" smtClean="0"/>
                        <a:t>жылдың аяғына дейін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лицензиялардың барлық түрлерін электрондық нысанда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беруді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қамтамасыз ету</a:t>
                      </a:r>
                      <a:r>
                        <a:rPr lang="ru-RU" sz="1400" dirty="0" smtClean="0"/>
                        <a:t> (</a:t>
                      </a:r>
                      <a:r>
                        <a:rPr lang="ru-RU" sz="1400" dirty="0" err="1" smtClean="0"/>
                        <a:t>Президенттің Қазақстан халқына </a:t>
                      </a:r>
                      <a:r>
                        <a:rPr lang="ru-RU" sz="1400" dirty="0" smtClean="0"/>
                        <a:t>2012 </a:t>
                      </a:r>
                      <a:r>
                        <a:rPr lang="ru-RU" sz="1400" dirty="0" err="1" smtClean="0"/>
                        <a:t>жылға арналған жолдауы</a:t>
                      </a:r>
                      <a:r>
                        <a:rPr lang="ru-RU" sz="1400" dirty="0" smtClean="0"/>
                        <a:t>)</a:t>
                      </a:r>
                    </a:p>
                    <a:p>
                      <a:pPr algn="just">
                        <a:tabLst>
                          <a:tab pos="1704975" algn="l"/>
                        </a:tabLst>
                      </a:pPr>
                      <a:endParaRPr lang="ru-RU" sz="1400" dirty="0" smtClean="0"/>
                    </a:p>
                    <a:p>
                      <a:endParaRPr lang="ru-RU" sz="14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9" name="Picture 15" descr="http://alat.uz/wp-content/uploads/2015/08/%D0%98%D1%81%D1%82%D0%B5%D1%8A%D0%BC%D0%BE%D0%BB%D1%87%D0%B8%D0%BB%D0%B0%D1%80-%D2%B3%D1%83%D2%9B%D1%83%D2%9B%D0%BB%D0%B0%D1%80%D0%B8%D0%BD%D0%B8-%D0%B1%D1%83%D0%B7%D0%B8%D0%BB%D0%B8%D1%88%D0%B8-%D0%B1%D1%9E%D0%B9%D0%B8%D1%87%D0%B0-%D0%B0%D1%80%D0%B8%D0%B7%D0%B0%D0%BB%D0%B0%D1%80-%D2%9B%D0%B0%D0%B1%D1%83%D0%BB-%D2%9B%D0%B8%D0%BB%D0%B8%D1%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3702" y="5333999"/>
            <a:ext cx="1524000" cy="1524001"/>
          </a:xfrm>
          <a:prstGeom prst="rect">
            <a:avLst/>
          </a:prstGeom>
          <a:noFill/>
        </p:spPr>
      </p:pic>
      <p:pic>
        <p:nvPicPr>
          <p:cNvPr id="6161" name="Picture 17" descr="http://go3.imgsmail.ru/imgpreview?key=263610c5641a6c2e&amp;mb=imgdb_preview_1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3265" y="471447"/>
            <a:ext cx="1176291" cy="1147117"/>
          </a:xfrm>
          <a:prstGeom prst="rect">
            <a:avLst/>
          </a:prstGeom>
          <a:noFill/>
        </p:spPr>
      </p:pic>
      <p:pic>
        <p:nvPicPr>
          <p:cNvPr id="6157" name="Picture 13" descr="http://alat.uz/wp-content/uploads/2015/08/%D0%98%D1%81%D1%82%D0%B5%D1%8A%D0%BC%D0%BE%D0%BB%D1%87%D0%B8%D0%BB%D0%B0%D1%80-%D2%B3%D1%83%D2%9B%D1%83%D2%9B%D0%BB%D0%B0%D1%80%D0%B8%D0%BD%D0%B8-%D0%B1%D1%83%D0%B7%D0%B8%D0%BB%D0%B8%D1%88%D0%B8-%D0%B1%D1%9E%D0%B9%D0%B8%D1%87%D0%B0-%D0%B0%D1%80%D0%B8%D0%B7%D0%B0%D0%BB%D0%B0%D1%80-%D2%9B%D0%B0%D0%B1%D1%83%D0%BB-%D2%9B%D0%B8%D0%BB%D0%B8%D1%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5487" y="5333999"/>
            <a:ext cx="1524000" cy="1524001"/>
          </a:xfrm>
          <a:prstGeom prst="rect">
            <a:avLst/>
          </a:prstGeom>
          <a:noFill/>
        </p:spPr>
      </p:pic>
      <p:pic>
        <p:nvPicPr>
          <p:cNvPr id="6155" name="Picture 11" descr="http://alat.uz/wp-content/uploads/2015/08/%D0%98%D1%81%D1%82%D0%B5%D1%8A%D0%BC%D0%BE%D0%BB%D1%87%D0%B8%D0%BB%D0%B0%D1%80-%D2%B3%D1%83%D2%9B%D1%83%D2%9B%D0%BB%D0%B0%D1%80%D0%B8%D0%BD%D0%B8-%D0%B1%D1%83%D0%B7%D0%B8%D0%BB%D0%B8%D1%88%D0%B8-%D0%B1%D1%9E%D0%B9%D0%B8%D1%87%D0%B0-%D0%B0%D1%80%D0%B8%D0%B7%D0%B0%D0%BB%D0%B0%D1%80-%D2%9B%D0%B0%D0%B1%D1%83%D0%BB-%D2%9B%D0%B8%D0%BB%D0%B8%D1%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3785" y="5333999"/>
            <a:ext cx="1524000" cy="1524001"/>
          </a:xfrm>
          <a:prstGeom prst="rect">
            <a:avLst/>
          </a:prstGeom>
          <a:noFill/>
        </p:spPr>
      </p:pic>
      <p:pic>
        <p:nvPicPr>
          <p:cNvPr id="6153" name="Picture 9" descr="http://alat.uz/wp-content/uploads/2015/08/%D0%98%D1%81%D1%82%D0%B5%D1%8A%D0%BC%D0%BE%D0%BB%D1%87%D0%B8%D0%BB%D0%B0%D1%80-%D2%B3%D1%83%D2%9B%D1%83%D2%9B%D0%BB%D0%B0%D1%80%D0%B8%D0%BD%D0%B8-%D0%B1%D1%83%D0%B7%D0%B8%D0%BB%D0%B8%D1%88%D0%B8-%D0%B1%D1%9E%D0%B9%D0%B8%D1%87%D0%B0-%D0%B0%D1%80%D0%B8%D0%B7%D0%B0%D0%BB%D0%B0%D1%80-%D2%9B%D0%B0%D0%B1%D1%83%D0%BB-%D2%9B%D0%B8%D0%BB%D0%B8%D1%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031" y="5333999"/>
            <a:ext cx="1524000" cy="1524001"/>
          </a:xfrm>
          <a:prstGeom prst="rect">
            <a:avLst/>
          </a:prstGeom>
          <a:noFill/>
        </p:spPr>
      </p:pic>
      <p:sp>
        <p:nvSpPr>
          <p:cNvPr id="6147" name="Rectangle 3"/>
          <p:cNvSpPr>
            <a:spLocks noGrp="1"/>
          </p:cNvSpPr>
          <p:nvPr>
            <p:ph idx="1"/>
          </p:nvPr>
        </p:nvSpPr>
        <p:spPr>
          <a:xfrm>
            <a:off x="263466" y="654012"/>
            <a:ext cx="8229600" cy="720725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Заң жобасының бағыттары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8" name="Rectangle 4"/>
          <p:cNvSpPr>
            <a:spLocks/>
          </p:cNvSpPr>
          <p:nvPr/>
        </p:nvSpPr>
        <p:spPr bwMode="auto">
          <a:xfrm>
            <a:off x="285750" y="946116"/>
            <a:ext cx="8858250" cy="565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tabLst>
                <a:tab pos="1704975" algn="l"/>
              </a:tabLst>
            </a:pPr>
            <a:endParaRPr lang="ru-RU" sz="1200" i="1">
              <a:solidFill>
                <a:srgbClr val="0033CC"/>
              </a:solidFill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665109" y="1712889"/>
          <a:ext cx="8288451" cy="3687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Прямоугольник 27"/>
          <p:cNvSpPr>
            <a:spLocks noChangeArrowheads="1"/>
          </p:cNvSpPr>
          <p:nvPr/>
        </p:nvSpPr>
        <p:spPr bwMode="auto">
          <a:xfrm>
            <a:off x="0" y="80963"/>
            <a:ext cx="914400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3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ru-RU" sz="2300" b="1" dirty="0" err="1" smtClean="0">
                <a:solidFill>
                  <a:schemeClr val="bg1"/>
                </a:solidFill>
                <a:latin typeface="Calibri" pitchFamily="34" charset="0"/>
              </a:rPr>
              <a:t>Рұқсаттарды </a:t>
            </a:r>
            <a:r>
              <a:rPr lang="ru-RU" sz="2300" b="1" dirty="0" err="1">
                <a:solidFill>
                  <a:schemeClr val="bg1"/>
                </a:solidFill>
                <a:latin typeface="Calibri" pitchFamily="34" charset="0"/>
              </a:rPr>
              <a:t>30%-ға</a:t>
            </a:r>
            <a:r>
              <a:rPr lang="kk-KZ" sz="2300" b="1" dirty="0">
                <a:solidFill>
                  <a:schemeClr val="bg1"/>
                </a:solidFill>
                <a:latin typeface="Calibri" pitchFamily="34" charset="0"/>
              </a:rPr>
              <a:t> қысқарту</a:t>
            </a:r>
            <a:endParaRPr lang="ru-RU" sz="2300" b="1" dirty="0">
              <a:solidFill>
                <a:schemeClr val="bg1"/>
              </a:solidFill>
            </a:endParaRPr>
          </a:p>
        </p:txBody>
      </p:sp>
      <p:sp>
        <p:nvSpPr>
          <p:cNvPr id="7172" name="TextBox 17"/>
          <p:cNvSpPr txBox="1">
            <a:spLocks noChangeArrowheads="1"/>
          </p:cNvSpPr>
          <p:nvPr/>
        </p:nvSpPr>
        <p:spPr bwMode="auto">
          <a:xfrm>
            <a:off x="900113" y="1557338"/>
            <a:ext cx="7994650" cy="3460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500" b="1">
                <a:solidFill>
                  <a:srgbClr val="000000"/>
                </a:solidFill>
              </a:rPr>
              <a:t>297</a:t>
            </a:r>
            <a:r>
              <a:rPr lang="ru-RU" sz="1500">
                <a:solidFill>
                  <a:srgbClr val="000000"/>
                </a:solidFill>
              </a:rPr>
              <a:t> қысқартылады (лицензиялар 10</a:t>
            </a:r>
            <a:r>
              <a:rPr lang="en-US" sz="1500">
                <a:solidFill>
                  <a:srgbClr val="000000"/>
                </a:solidFill>
              </a:rPr>
              <a:t>3</a:t>
            </a:r>
            <a:r>
              <a:rPr lang="ru-RU" sz="1500">
                <a:solidFill>
                  <a:srgbClr val="000000"/>
                </a:solidFill>
              </a:rPr>
              <a:t>, басқа рұқсаттар</a:t>
            </a:r>
            <a:r>
              <a:rPr lang="ru-RU"/>
              <a:t> </a:t>
            </a:r>
            <a:r>
              <a:rPr lang="en-US" sz="1500">
                <a:solidFill>
                  <a:srgbClr val="000000"/>
                </a:solidFill>
              </a:rPr>
              <a:t>194</a:t>
            </a:r>
            <a:r>
              <a:rPr lang="ru-RU" sz="1500">
                <a:solidFill>
                  <a:srgbClr val="000000"/>
                </a:solidFill>
              </a:rPr>
              <a:t>), олардың ішінде</a:t>
            </a:r>
            <a:r>
              <a:rPr lang="ru-RU"/>
              <a:t> </a:t>
            </a:r>
            <a:r>
              <a:rPr lang="ru-RU" sz="150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7173" name="TextBox 17"/>
          <p:cNvSpPr txBox="1">
            <a:spLocks noChangeArrowheads="1"/>
          </p:cNvSpPr>
          <p:nvPr/>
        </p:nvSpPr>
        <p:spPr bwMode="auto">
          <a:xfrm>
            <a:off x="900113" y="3154363"/>
            <a:ext cx="7920037" cy="346075"/>
          </a:xfrm>
          <a:prstGeom prst="rect">
            <a:avLst/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500" b="1">
                <a:solidFill>
                  <a:srgbClr val="000000"/>
                </a:solidFill>
              </a:rPr>
              <a:t>7</a:t>
            </a:r>
            <a:r>
              <a:rPr lang="en-US" sz="1500" b="1">
                <a:solidFill>
                  <a:srgbClr val="000000"/>
                </a:solidFill>
              </a:rPr>
              <a:t>99</a:t>
            </a:r>
            <a:r>
              <a:rPr lang="ru-RU" sz="1500">
                <a:solidFill>
                  <a:srgbClr val="000000"/>
                </a:solidFill>
              </a:rPr>
              <a:t> қалады (лицензиялар 33</a:t>
            </a:r>
            <a:r>
              <a:rPr lang="en-US" sz="1500">
                <a:solidFill>
                  <a:srgbClr val="000000"/>
                </a:solidFill>
              </a:rPr>
              <a:t>9</a:t>
            </a:r>
            <a:r>
              <a:rPr lang="ru-RU" sz="1500">
                <a:solidFill>
                  <a:srgbClr val="000000"/>
                </a:solidFill>
              </a:rPr>
              <a:t>, басқа рұқсаттар 4</a:t>
            </a:r>
            <a:r>
              <a:rPr lang="en-US" sz="1500">
                <a:solidFill>
                  <a:srgbClr val="000000"/>
                </a:solidFill>
              </a:rPr>
              <a:t>60</a:t>
            </a:r>
            <a:r>
              <a:rPr lang="ru-RU" sz="150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7174" name="Стрелка вправо 14"/>
          <p:cNvSpPr>
            <a:spLocks noChangeArrowheads="1"/>
          </p:cNvSpPr>
          <p:nvPr/>
        </p:nvSpPr>
        <p:spPr bwMode="auto">
          <a:xfrm rot="5400000">
            <a:off x="2879725" y="1881188"/>
            <a:ext cx="288925" cy="431800"/>
          </a:xfrm>
          <a:prstGeom prst="rightArrow">
            <a:avLst>
              <a:gd name="adj1" fmla="val 45204"/>
              <a:gd name="adj2" fmla="val 51806"/>
            </a:avLst>
          </a:prstGeom>
          <a:solidFill>
            <a:srgbClr val="6699FF"/>
          </a:solidFill>
          <a:ln w="19050" algn="ctr">
            <a:solidFill>
              <a:srgbClr val="6699FF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/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7175" name="Стрелка вправо 14"/>
          <p:cNvSpPr>
            <a:spLocks noChangeArrowheads="1"/>
          </p:cNvSpPr>
          <p:nvPr/>
        </p:nvSpPr>
        <p:spPr bwMode="auto">
          <a:xfrm rot="5400000">
            <a:off x="6048375" y="1844676"/>
            <a:ext cx="288925" cy="431800"/>
          </a:xfrm>
          <a:prstGeom prst="rightArrow">
            <a:avLst>
              <a:gd name="adj1" fmla="val 45204"/>
              <a:gd name="adj2" fmla="val 51806"/>
            </a:avLst>
          </a:prstGeom>
          <a:solidFill>
            <a:srgbClr val="6699FF"/>
          </a:solidFill>
          <a:ln w="19050" algn="ctr">
            <a:solidFill>
              <a:srgbClr val="6699FF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/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7176" name="TextBox 17"/>
          <p:cNvSpPr txBox="1">
            <a:spLocks noChangeArrowheads="1"/>
          </p:cNvSpPr>
          <p:nvPr/>
        </p:nvSpPr>
        <p:spPr bwMode="auto">
          <a:xfrm>
            <a:off x="4787900" y="2276475"/>
            <a:ext cx="3132138" cy="819150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500" b="1">
                <a:solidFill>
                  <a:srgbClr val="000000"/>
                </a:solidFill>
              </a:rPr>
              <a:t>40</a:t>
            </a:r>
            <a:r>
              <a:rPr lang="ru-RU" sz="1600">
                <a:solidFill>
                  <a:srgbClr val="000000"/>
                </a:solidFill>
              </a:rPr>
              <a:t> хабарлама тәртібіне ауыстырылды</a:t>
            </a:r>
          </a:p>
          <a:p>
            <a:pPr algn="ctr"/>
            <a:endParaRPr lang="ru-RU" sz="1400">
              <a:solidFill>
                <a:srgbClr val="000000"/>
              </a:solidFill>
            </a:endParaRPr>
          </a:p>
        </p:txBody>
      </p:sp>
      <p:sp>
        <p:nvSpPr>
          <p:cNvPr id="7177" name="TextBox 17"/>
          <p:cNvSpPr txBox="1">
            <a:spLocks noChangeArrowheads="1"/>
          </p:cNvSpPr>
          <p:nvPr/>
        </p:nvSpPr>
        <p:spPr bwMode="auto">
          <a:xfrm>
            <a:off x="215900" y="3752850"/>
            <a:ext cx="8713788" cy="330200"/>
          </a:xfrm>
          <a:prstGeom prst="rect">
            <a:avLst/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/>
              <a:t>Рұқсат беру құжаттарды қысқарту нәтижелерін есептеу формуласы</a:t>
            </a:r>
          </a:p>
        </p:txBody>
      </p:sp>
      <p:sp>
        <p:nvSpPr>
          <p:cNvPr id="7178" name="Скругленный прямоугольник 19"/>
          <p:cNvSpPr>
            <a:spLocks noChangeArrowheads="1"/>
          </p:cNvSpPr>
          <p:nvPr/>
        </p:nvSpPr>
        <p:spPr bwMode="auto">
          <a:xfrm>
            <a:off x="161925" y="4184650"/>
            <a:ext cx="8820150" cy="668338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25400" algn="ctr">
            <a:solidFill>
              <a:schemeClr val="accent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1500" b="1"/>
              <a:t>(1096 – 81*) – </a:t>
            </a:r>
            <a:r>
              <a:rPr lang="en-US" sz="1500" b="1"/>
              <a:t>297</a:t>
            </a:r>
            <a:r>
              <a:rPr lang="ru-RU" sz="1500" b="1"/>
              <a:t> = 7</a:t>
            </a:r>
            <a:r>
              <a:rPr lang="en-US" sz="1500" b="1"/>
              <a:t>18</a:t>
            </a:r>
            <a:r>
              <a:rPr lang="ru-RU" sz="1300" b="1"/>
              <a:t> </a:t>
            </a:r>
          </a:p>
          <a:p>
            <a:pPr algn="ctr"/>
            <a:r>
              <a:rPr lang="en-US" sz="1300" b="1" i="1"/>
              <a:t>* </a:t>
            </a:r>
            <a:r>
              <a:rPr lang="ru-RU" sz="1300" b="1" i="1"/>
              <a:t>халықаралық шарттармен реттелетін рұқсат беру құжаттары (81)</a:t>
            </a:r>
          </a:p>
        </p:txBody>
      </p:sp>
      <p:sp>
        <p:nvSpPr>
          <p:cNvPr id="7179" name="TextBox 15"/>
          <p:cNvSpPr txBox="1">
            <a:spLocks noChangeArrowheads="1"/>
          </p:cNvSpPr>
          <p:nvPr/>
        </p:nvSpPr>
        <p:spPr bwMode="auto">
          <a:xfrm>
            <a:off x="833438" y="5178425"/>
            <a:ext cx="8020050" cy="546100"/>
          </a:xfrm>
          <a:prstGeom prst="rect">
            <a:avLst/>
          </a:prstGeom>
          <a:noFill/>
          <a:ln w="15875">
            <a:solidFill>
              <a:schemeClr val="tx2"/>
            </a:solidFill>
            <a:prstDash val="lgDash"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/>
              <a:t>ҚОРЫТЫНДЫСЫНДА РҰҚСАТ БЕРУ ҚҰЖАТТАРЫНЫҢ САНЫ 30%</a:t>
            </a:r>
            <a:r>
              <a:rPr lang="kk-KZ" sz="1800" b="1"/>
              <a:t>-ға ҚЫСҚАРТЫЛАДЫ</a:t>
            </a:r>
            <a:endParaRPr lang="ru-RU" sz="1800"/>
          </a:p>
        </p:txBody>
      </p:sp>
      <p:sp>
        <p:nvSpPr>
          <p:cNvPr id="7180" name="Rectangle 32"/>
          <p:cNvSpPr>
            <a:spLocks noChangeArrowheads="1"/>
          </p:cNvSpPr>
          <p:nvPr/>
        </p:nvSpPr>
        <p:spPr bwMode="auto">
          <a:xfrm>
            <a:off x="215900" y="5167313"/>
            <a:ext cx="609600" cy="5667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200" b="1"/>
              <a:t>!</a:t>
            </a:r>
          </a:p>
        </p:txBody>
      </p:sp>
      <p:sp>
        <p:nvSpPr>
          <p:cNvPr id="7181" name="TextBox 17"/>
          <p:cNvSpPr txBox="1">
            <a:spLocks noChangeArrowheads="1"/>
          </p:cNvSpPr>
          <p:nvPr/>
        </p:nvSpPr>
        <p:spPr bwMode="auto">
          <a:xfrm>
            <a:off x="1296988" y="2263775"/>
            <a:ext cx="3095625" cy="773113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1300">
              <a:solidFill>
                <a:srgbClr val="000000"/>
              </a:solidFill>
            </a:endParaRPr>
          </a:p>
          <a:p>
            <a:pPr algn="ctr"/>
            <a:r>
              <a:rPr lang="ru-RU" sz="1500" b="1">
                <a:solidFill>
                  <a:srgbClr val="000000"/>
                </a:solidFill>
              </a:rPr>
              <a:t>257 </a:t>
            </a:r>
            <a:r>
              <a:rPr lang="ru-RU" sz="1500">
                <a:solidFill>
                  <a:srgbClr val="000000"/>
                </a:solidFill>
              </a:rPr>
              <a:t>қысқартылды</a:t>
            </a:r>
          </a:p>
          <a:p>
            <a:pPr algn="ctr"/>
            <a:endParaRPr lang="ru-RU" sz="1500" b="1">
              <a:solidFill>
                <a:srgbClr val="000000"/>
              </a:solidFill>
            </a:endParaRPr>
          </a:p>
        </p:txBody>
      </p:sp>
      <p:sp>
        <p:nvSpPr>
          <p:cNvPr id="7182" name="Rectangle 35"/>
          <p:cNvSpPr>
            <a:spLocks noChangeArrowheads="1"/>
          </p:cNvSpPr>
          <p:nvPr/>
        </p:nvSpPr>
        <p:spPr bwMode="auto">
          <a:xfrm>
            <a:off x="250825" y="846138"/>
            <a:ext cx="396875" cy="4222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1</a:t>
            </a:r>
          </a:p>
        </p:txBody>
      </p:sp>
      <p:sp>
        <p:nvSpPr>
          <p:cNvPr id="7183" name="Rectangle 36"/>
          <p:cNvSpPr>
            <a:spLocks noChangeArrowheads="1"/>
          </p:cNvSpPr>
          <p:nvPr/>
        </p:nvSpPr>
        <p:spPr bwMode="auto">
          <a:xfrm>
            <a:off x="250825" y="1530350"/>
            <a:ext cx="396875" cy="4222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2</a:t>
            </a:r>
          </a:p>
        </p:txBody>
      </p:sp>
      <p:sp>
        <p:nvSpPr>
          <p:cNvPr id="7184" name="Rectangle 37"/>
          <p:cNvSpPr>
            <a:spLocks noChangeArrowheads="1"/>
          </p:cNvSpPr>
          <p:nvPr/>
        </p:nvSpPr>
        <p:spPr bwMode="auto">
          <a:xfrm>
            <a:off x="287338" y="3105150"/>
            <a:ext cx="396875" cy="4222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3</a:t>
            </a:r>
          </a:p>
        </p:txBody>
      </p:sp>
      <p:sp>
        <p:nvSpPr>
          <p:cNvPr id="7185" name="TextBox 17"/>
          <p:cNvSpPr txBox="1">
            <a:spLocks noChangeArrowheads="1"/>
          </p:cNvSpPr>
          <p:nvPr/>
        </p:nvSpPr>
        <p:spPr bwMode="auto">
          <a:xfrm>
            <a:off x="900113" y="927100"/>
            <a:ext cx="7994650" cy="3460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500">
                <a:solidFill>
                  <a:srgbClr val="000000"/>
                </a:solidFill>
              </a:rPr>
              <a:t>Барлығы</a:t>
            </a:r>
            <a:r>
              <a:rPr lang="ru-RU" sz="1500" b="1">
                <a:solidFill>
                  <a:srgbClr val="000000"/>
                </a:solidFill>
              </a:rPr>
              <a:t> </a:t>
            </a:r>
            <a:r>
              <a:rPr lang="ru-RU" sz="1500">
                <a:solidFill>
                  <a:srgbClr val="000000"/>
                </a:solidFill>
              </a:rPr>
              <a:t>анықталған</a:t>
            </a:r>
            <a:r>
              <a:rPr lang="ru-RU" sz="1500" b="1">
                <a:solidFill>
                  <a:srgbClr val="000000"/>
                </a:solidFill>
              </a:rPr>
              <a:t> 1096 </a:t>
            </a:r>
            <a:r>
              <a:rPr lang="ru-RU" sz="1500">
                <a:solidFill>
                  <a:srgbClr val="000000"/>
                </a:solidFill>
              </a:rPr>
              <a:t>(лицензиялар 442, басқа рұқсаттар 654), олардың ішінде: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Прямоугольник 27"/>
          <p:cNvSpPr>
            <a:spLocks noChangeArrowheads="1"/>
          </p:cNvSpPr>
          <p:nvPr/>
        </p:nvSpPr>
        <p:spPr bwMode="auto">
          <a:xfrm>
            <a:off x="0" y="0"/>
            <a:ext cx="914400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300" b="1" dirty="0" err="1">
                <a:solidFill>
                  <a:schemeClr val="bg1"/>
                </a:solidFill>
                <a:latin typeface="Calibri" pitchFamily="34" charset="0"/>
              </a:rPr>
              <a:t>Рұқсаттарды түрлері бойынша</a:t>
            </a:r>
            <a:r>
              <a:rPr lang="ru-RU" sz="23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ru-RU" sz="2300" b="1" dirty="0" err="1">
                <a:solidFill>
                  <a:schemeClr val="bg1"/>
                </a:solidFill>
                <a:latin typeface="Calibri" pitchFamily="34" charset="0"/>
              </a:rPr>
              <a:t>қысқартудың статистикасы</a:t>
            </a:r>
            <a:endParaRPr lang="ru-RU" sz="2300" b="1" dirty="0">
              <a:solidFill>
                <a:schemeClr val="bg1"/>
              </a:solidFill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50825" y="981075"/>
            <a:ext cx="8675688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lang="ru-RU" sz="2000" dirty="0" err="1"/>
              <a:t>Қысқартылатын рұқсат </a:t>
            </a:r>
            <a:r>
              <a:rPr lang="ru-RU" sz="2000" dirty="0"/>
              <a:t>беру </a:t>
            </a:r>
            <a:r>
              <a:rPr lang="ru-RU" sz="2000" dirty="0" err="1"/>
              <a:t>құжаттарының </a:t>
            </a:r>
            <a:r>
              <a:rPr lang="ru-RU" sz="2000" dirty="0"/>
              <a:t>саны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462461" y="1603350"/>
            <a:ext cx="4503737" cy="218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kk-KZ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лицензиялау –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kk-KZ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түрі,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kk-KZ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кіші түрі және 72 ішкі кіші түрі, (қолданыстағының ішіндегі 51 түрінен, 206 кіші түрінен және 185 ішкі кіші түрінен);    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kk-KZ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сертификаттау – 3 түрі (қолданыстағының ішіндегі 26 түрінен);    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kk-KZ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аккредиттеу – 3 түрі (қолданыстағының ішіндегі 9 түрінен);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kk-KZ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рұқсаттар – 36 түрі (қолданыстағының ішіндегі 157 түрінен);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kk-KZ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келісу – 87 түрі (қолданыстағының ішіндегі 160 түрінен);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kk-KZ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өзгелер (өтуге беретін рұқсат қағаздар, актілер, хаттамалар, аттестаттар және т.б.) –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65</a:t>
            </a:r>
            <a:r>
              <a:rPr lang="kk-KZ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түрі (қолданыстағының ішіндегі 302 түрінен).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250825" y="1700213"/>
          <a:ext cx="5762625" cy="391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Диаграмма" r:id="rId3" imgW="4391128" imgH="3924294" progId="MSGraph.Chart.8">
                  <p:embed followColorScheme="full"/>
                </p:oleObj>
              </mc:Choice>
              <mc:Fallback>
                <p:oleObj name="Диаграмма" r:id="rId3" imgW="4391128" imgH="3924294" progId="MSGraph.Chart.8">
                  <p:embed followColorScheme="full"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700213"/>
                        <a:ext cx="5762625" cy="3914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8"/>
          <p:cNvSpPr>
            <a:spLocks noChangeArrowheads="1"/>
          </p:cNvSpPr>
          <p:nvPr/>
        </p:nvSpPr>
        <p:spPr bwMode="auto">
          <a:xfrm>
            <a:off x="0" y="188913"/>
            <a:ext cx="914400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300" b="1">
                <a:solidFill>
                  <a:schemeClr val="bg1"/>
                </a:solidFill>
              </a:rPr>
              <a:t>Хабарлама тәртібі</a:t>
            </a:r>
          </a:p>
        </p:txBody>
      </p:sp>
      <p:sp>
        <p:nvSpPr>
          <p:cNvPr id="2" name="AutoShape 13"/>
          <p:cNvSpPr>
            <a:spLocks noChangeArrowheads="1"/>
          </p:cNvSpPr>
          <p:nvPr/>
        </p:nvSpPr>
        <p:spPr bwMode="auto">
          <a:xfrm>
            <a:off x="538163" y="1306513"/>
            <a:ext cx="2520950" cy="4318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1400" b="1">
                <a:solidFill>
                  <a:srgbClr val="376092"/>
                </a:solidFill>
                <a:latin typeface="Arial" charset="0"/>
                <a:cs typeface="Arial" charset="0"/>
              </a:rPr>
              <a:t>Кәсіпкер:</a:t>
            </a:r>
          </a:p>
        </p:txBody>
      </p:sp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574675" y="1860550"/>
            <a:ext cx="8210550" cy="285750"/>
          </a:xfrm>
          <a:prstGeom prst="rect">
            <a:avLst/>
          </a:prstGeom>
          <a:noFill/>
          <a:ln w="25400" algn="ctr">
            <a:solidFill>
              <a:srgbClr val="005EA4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447675">
              <a:buFont typeface="Wingdings" pitchFamily="2" charset="2"/>
              <a:buNone/>
            </a:pPr>
            <a:r>
              <a:rPr lang="ru-RU" sz="1100" b="1">
                <a:solidFill>
                  <a:srgbClr val="002060"/>
                </a:solidFill>
              </a:rPr>
              <a:t>Құжаттар топтамасын жинақтайды, қажет жағдайда көшірмлерін нотариалды куәлендіреді</a:t>
            </a:r>
          </a:p>
        </p:txBody>
      </p:sp>
      <p:sp>
        <p:nvSpPr>
          <p:cNvPr id="11" name="Овал 10"/>
          <p:cNvSpPr/>
          <p:nvPr/>
        </p:nvSpPr>
        <p:spPr>
          <a:xfrm>
            <a:off x="128566" y="1806547"/>
            <a:ext cx="401644" cy="328617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/>
              <a:t>1</a:t>
            </a:r>
          </a:p>
        </p:txBody>
      </p:sp>
      <p:sp>
        <p:nvSpPr>
          <p:cNvPr id="12" name="Овал 11"/>
          <p:cNvSpPr/>
          <p:nvPr/>
        </p:nvSpPr>
        <p:spPr>
          <a:xfrm>
            <a:off x="115866" y="2168518"/>
            <a:ext cx="401644" cy="328617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/>
              <a:t>2</a:t>
            </a:r>
          </a:p>
        </p:txBody>
      </p:sp>
      <p:sp>
        <p:nvSpPr>
          <p:cNvPr id="9228" name="Rectangle 3"/>
          <p:cNvSpPr>
            <a:spLocks noChangeArrowheads="1"/>
          </p:cNvSpPr>
          <p:nvPr/>
        </p:nvSpPr>
        <p:spPr bwMode="auto">
          <a:xfrm>
            <a:off x="574675" y="2600325"/>
            <a:ext cx="8245475" cy="285750"/>
          </a:xfrm>
          <a:prstGeom prst="rect">
            <a:avLst/>
          </a:prstGeom>
          <a:noFill/>
          <a:ln w="25400" algn="ctr">
            <a:solidFill>
              <a:srgbClr val="005EA4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447675">
              <a:buFont typeface="Wingdings" pitchFamily="2" charset="2"/>
              <a:buNone/>
            </a:pPr>
            <a:r>
              <a:rPr lang="ru-RU" sz="1100" b="1">
                <a:solidFill>
                  <a:srgbClr val="002060"/>
                </a:solidFill>
              </a:rPr>
              <a:t>Құжаттарды мемлекеттік органда қарастыру, басқа да мемлекеттік органдармен келісу</a:t>
            </a:r>
          </a:p>
        </p:txBody>
      </p:sp>
      <p:sp>
        <p:nvSpPr>
          <p:cNvPr id="9229" name="Line 13"/>
          <p:cNvSpPr>
            <a:spLocks noChangeShapeType="1"/>
          </p:cNvSpPr>
          <p:nvPr/>
        </p:nvSpPr>
        <p:spPr bwMode="auto">
          <a:xfrm>
            <a:off x="468313" y="27813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4608" y="896936"/>
            <a:ext cx="8593225" cy="35719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Хабарлама тәртібін енгізгенге дейін</a:t>
            </a:r>
          </a:p>
        </p:txBody>
      </p:sp>
      <p:sp>
        <p:nvSpPr>
          <p:cNvPr id="4" name="Скругленный прямоугольник 7"/>
          <p:cNvSpPr/>
          <p:nvPr/>
        </p:nvSpPr>
        <p:spPr>
          <a:xfrm>
            <a:off x="346045" y="3379786"/>
            <a:ext cx="8593226" cy="35719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Заң жобасын қабылдағаннан кейін</a:t>
            </a:r>
            <a:endParaRPr lang="ru-RU" sz="1600">
              <a:solidFill>
                <a:schemeClr val="tx2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395288" y="3970338"/>
            <a:ext cx="1800225" cy="4318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1400" b="1">
                <a:solidFill>
                  <a:srgbClr val="376092"/>
                </a:solidFill>
                <a:latin typeface="Arial" charset="0"/>
                <a:cs typeface="Arial" charset="0"/>
              </a:rPr>
              <a:t>Кәсіпкер</a:t>
            </a:r>
          </a:p>
        </p:txBody>
      </p:sp>
      <p:sp>
        <p:nvSpPr>
          <p:cNvPr id="9237" name="Стрелка вниз 21"/>
          <p:cNvSpPr>
            <a:spLocks noChangeArrowheads="1"/>
          </p:cNvSpPr>
          <p:nvPr/>
        </p:nvSpPr>
        <p:spPr bwMode="auto">
          <a:xfrm rot="-5400000">
            <a:off x="2609850" y="3627438"/>
            <a:ext cx="684213" cy="1150937"/>
          </a:xfrm>
          <a:prstGeom prst="downArrow">
            <a:avLst>
              <a:gd name="adj1" fmla="val 60565"/>
              <a:gd name="adj2" fmla="val 44218"/>
            </a:avLst>
          </a:prstGeom>
          <a:noFill/>
          <a:ln w="19050" algn="ctr">
            <a:solidFill>
              <a:srgbClr val="0033CC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lang="ru-RU"/>
              <a:t>Хабарлама жібереді</a:t>
            </a:r>
          </a:p>
        </p:txBody>
      </p:sp>
      <p:sp>
        <p:nvSpPr>
          <p:cNvPr id="6" name="AutoShape 13"/>
          <p:cNvSpPr>
            <a:spLocks noChangeArrowheads="1"/>
          </p:cNvSpPr>
          <p:nvPr/>
        </p:nvSpPr>
        <p:spPr bwMode="auto">
          <a:xfrm>
            <a:off x="3635375" y="3968750"/>
            <a:ext cx="2268538" cy="4318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1400" b="1">
                <a:solidFill>
                  <a:srgbClr val="376092"/>
                </a:solidFill>
                <a:latin typeface="Arial" charset="0"/>
                <a:cs typeface="Arial" charset="0"/>
              </a:rPr>
              <a:t>Мемлекеттік орган</a:t>
            </a:r>
          </a:p>
        </p:txBody>
      </p:sp>
      <p:sp>
        <p:nvSpPr>
          <p:cNvPr id="9239" name="Стрелка вниз 21"/>
          <p:cNvSpPr>
            <a:spLocks noChangeArrowheads="1"/>
          </p:cNvSpPr>
          <p:nvPr/>
        </p:nvSpPr>
        <p:spPr bwMode="auto">
          <a:xfrm rot="-5400000">
            <a:off x="6264275" y="3608388"/>
            <a:ext cx="684213" cy="1189037"/>
          </a:xfrm>
          <a:prstGeom prst="downArrow">
            <a:avLst>
              <a:gd name="adj1" fmla="val 60565"/>
              <a:gd name="adj2" fmla="val 45682"/>
            </a:avLst>
          </a:prstGeom>
          <a:noFill/>
          <a:ln w="19050" algn="ctr">
            <a:solidFill>
              <a:srgbClr val="0033CC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lang="ru-RU"/>
              <a:t>субъектіні</a:t>
            </a:r>
          </a:p>
        </p:txBody>
      </p:sp>
      <p:sp>
        <p:nvSpPr>
          <p:cNvPr id="9240" name="Rectangle 3"/>
          <p:cNvSpPr>
            <a:spLocks noChangeArrowheads="1"/>
          </p:cNvSpPr>
          <p:nvPr/>
        </p:nvSpPr>
        <p:spPr bwMode="auto">
          <a:xfrm>
            <a:off x="7308850" y="3932238"/>
            <a:ext cx="1547813" cy="758825"/>
          </a:xfrm>
          <a:prstGeom prst="rect">
            <a:avLst/>
          </a:prstGeom>
          <a:noFill/>
          <a:ln w="25400" algn="ctr">
            <a:solidFill>
              <a:srgbClr val="005EA4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447675">
              <a:buFont typeface="Wingdings" pitchFamily="2" charset="2"/>
              <a:buNone/>
            </a:pPr>
            <a:endParaRPr lang="ru-RU" sz="500" b="1">
              <a:solidFill>
                <a:srgbClr val="002060"/>
              </a:solidFill>
            </a:endParaRPr>
          </a:p>
          <a:p>
            <a:pPr algn="ctr" defTabSz="447675">
              <a:buFont typeface="Wingdings" pitchFamily="2" charset="2"/>
              <a:buNone/>
            </a:pPr>
            <a:r>
              <a:rPr lang="ru-RU" sz="1600" b="1">
                <a:solidFill>
                  <a:srgbClr val="002060"/>
                </a:solidFill>
              </a:rPr>
              <a:t>Тізілімге қосады</a:t>
            </a:r>
          </a:p>
          <a:p>
            <a:pPr algn="ctr" defTabSz="447675">
              <a:buFont typeface="Wingdings" pitchFamily="2" charset="2"/>
              <a:buNone/>
            </a:pPr>
            <a:endParaRPr lang="ru-RU" sz="500" b="1">
              <a:solidFill>
                <a:srgbClr val="002060"/>
              </a:solidFill>
            </a:endParaRPr>
          </a:p>
        </p:txBody>
      </p:sp>
      <p:sp>
        <p:nvSpPr>
          <p:cNvPr id="9241" name="TextBox 17"/>
          <p:cNvSpPr txBox="1">
            <a:spLocks noChangeArrowheads="1"/>
          </p:cNvSpPr>
          <p:nvPr/>
        </p:nvSpPr>
        <p:spPr bwMode="auto">
          <a:xfrm>
            <a:off x="358775" y="5781675"/>
            <a:ext cx="8496300" cy="850900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i="1">
                <a:solidFill>
                  <a:schemeClr val="hlink"/>
                </a:solidFill>
              </a:rPr>
              <a:t>Кәсіпкер:</a:t>
            </a:r>
          </a:p>
          <a:p>
            <a:pPr>
              <a:buFontTx/>
              <a:buChar char="-"/>
            </a:pPr>
            <a:r>
              <a:rPr lang="ru-RU" sz="1600" i="1">
                <a:solidFill>
                  <a:schemeClr val="hlink"/>
                </a:solidFill>
              </a:rPr>
              <a:t>Хабарламаны ХҚКО арқылы немесе электронды түрде ұсынуға;</a:t>
            </a:r>
          </a:p>
          <a:p>
            <a:pPr>
              <a:buFontTx/>
              <a:buChar char="-"/>
            </a:pPr>
            <a:r>
              <a:rPr lang="ru-RU" sz="1600" i="1">
                <a:solidFill>
                  <a:schemeClr val="hlink"/>
                </a:solidFill>
              </a:rPr>
              <a:t>Қыхметті хабарлама бергеннен кейін бірден бастауға құқылы болады</a:t>
            </a:r>
          </a:p>
        </p:txBody>
      </p:sp>
      <p:sp>
        <p:nvSpPr>
          <p:cNvPr id="9242" name="TextBox 15"/>
          <p:cNvSpPr txBox="1">
            <a:spLocks noChangeArrowheads="1"/>
          </p:cNvSpPr>
          <p:nvPr/>
        </p:nvSpPr>
        <p:spPr bwMode="auto">
          <a:xfrm>
            <a:off x="908050" y="4745038"/>
            <a:ext cx="8020050" cy="787400"/>
          </a:xfrm>
          <a:prstGeom prst="rect">
            <a:avLst/>
          </a:prstGeom>
          <a:noFill/>
          <a:ln w="15875">
            <a:solidFill>
              <a:schemeClr val="tx2"/>
            </a:solidFill>
            <a:prstDash val="lgDash"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1400" b="1"/>
              <a:t>Хабарлама тәртібіне ауыстырылатын қызмет түрлеріне талаптар заңмен белгіленеді. Осыған байланысты, қауіпсіздікті қамтамасыз ету үшін қажетті мемлекеттік реттеу мен нарыққа кіру үшін бизнеске ауыртпалықтың төменгі деңгейін қамтамасыз етудің тиімді балансы сақталады</a:t>
            </a:r>
          </a:p>
        </p:txBody>
      </p:sp>
      <p:sp>
        <p:nvSpPr>
          <p:cNvPr id="9243" name="Rectangle 27"/>
          <p:cNvSpPr>
            <a:spLocks noChangeArrowheads="1"/>
          </p:cNvSpPr>
          <p:nvPr/>
        </p:nvSpPr>
        <p:spPr bwMode="auto">
          <a:xfrm>
            <a:off x="290513" y="4733925"/>
            <a:ext cx="609600" cy="819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200" b="1"/>
              <a:t>!</a:t>
            </a:r>
          </a:p>
        </p:txBody>
      </p:sp>
      <p:sp>
        <p:nvSpPr>
          <p:cNvPr id="9244" name="Номер слайда 13"/>
          <p:cNvSpPr txBox="1">
            <a:spLocks noGrp="1"/>
          </p:cNvSpPr>
          <p:nvPr/>
        </p:nvSpPr>
        <p:spPr bwMode="auto">
          <a:xfrm>
            <a:off x="6965950" y="642143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02DEDFEB-15B3-49F8-BAD6-21DDE2868C20}" type="slidenum">
              <a:rPr lang="ru-RU" sz="1200">
                <a:solidFill>
                  <a:srgbClr val="898989"/>
                </a:solidFill>
              </a:rPr>
              <a:pPr algn="r"/>
              <a:t>15</a:t>
            </a:fld>
            <a:endParaRPr lang="ru-RU" sz="1200">
              <a:solidFill>
                <a:srgbClr val="898989"/>
              </a:solidFill>
            </a:endParaRPr>
          </a:p>
        </p:txBody>
      </p:sp>
      <p:sp>
        <p:nvSpPr>
          <p:cNvPr id="13" name="Овал 11"/>
          <p:cNvSpPr/>
          <p:nvPr/>
        </p:nvSpPr>
        <p:spPr>
          <a:xfrm>
            <a:off x="115866" y="2551105"/>
            <a:ext cx="401644" cy="328618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1800" smtClean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9248" name="Rectangle 3"/>
          <p:cNvSpPr>
            <a:spLocks noChangeArrowheads="1"/>
          </p:cNvSpPr>
          <p:nvPr/>
        </p:nvSpPr>
        <p:spPr bwMode="auto">
          <a:xfrm>
            <a:off x="574675" y="2206625"/>
            <a:ext cx="8210550" cy="285750"/>
          </a:xfrm>
          <a:prstGeom prst="rect">
            <a:avLst/>
          </a:prstGeom>
          <a:noFill/>
          <a:ln w="25400" algn="ctr">
            <a:solidFill>
              <a:srgbClr val="005EA4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447675">
              <a:buFont typeface="Wingdings" pitchFamily="2" charset="2"/>
              <a:buNone/>
            </a:pPr>
            <a:r>
              <a:rPr lang="ru-RU" sz="1100" b="1">
                <a:solidFill>
                  <a:srgbClr val="002060"/>
                </a:solidFill>
              </a:rPr>
              <a:t>Құжаттарды мемлекеттік органға ұсынады</a:t>
            </a:r>
          </a:p>
        </p:txBody>
      </p:sp>
      <p:sp>
        <p:nvSpPr>
          <p:cNvPr id="15" name="Овал 11"/>
          <p:cNvSpPr/>
          <p:nvPr/>
        </p:nvSpPr>
        <p:spPr>
          <a:xfrm>
            <a:off x="115866" y="2911468"/>
            <a:ext cx="401644" cy="328617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1800" smtClean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9252" name="Rectangle 3"/>
          <p:cNvSpPr>
            <a:spLocks noChangeArrowheads="1"/>
          </p:cNvSpPr>
          <p:nvPr/>
        </p:nvSpPr>
        <p:spPr bwMode="auto">
          <a:xfrm>
            <a:off x="574675" y="2946400"/>
            <a:ext cx="8245475" cy="285750"/>
          </a:xfrm>
          <a:prstGeom prst="rect">
            <a:avLst/>
          </a:prstGeom>
          <a:noFill/>
          <a:ln w="25400" algn="ctr">
            <a:solidFill>
              <a:srgbClr val="005EA4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447675">
              <a:buFont typeface="Wingdings" pitchFamily="2" charset="2"/>
              <a:buNone/>
            </a:pPr>
            <a:r>
              <a:rPr lang="ru-RU" sz="1100" b="1">
                <a:solidFill>
                  <a:srgbClr val="002060"/>
                </a:solidFill>
              </a:rPr>
              <a:t>Рұқсат беру құжатын беру не беруден бас тарту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43" name="Прямая со стрелкой 99"/>
          <p:cNvCxnSpPr>
            <a:cxnSpLocks noChangeShapeType="1"/>
          </p:cNvCxnSpPr>
          <p:nvPr/>
        </p:nvCxnSpPr>
        <p:spPr bwMode="auto">
          <a:xfrm flipH="1">
            <a:off x="1547813" y="2249488"/>
            <a:ext cx="1728787" cy="1587"/>
          </a:xfrm>
          <a:prstGeom prst="straightConnector1">
            <a:avLst/>
          </a:prstGeom>
          <a:noFill/>
          <a:ln w="44450" algn="ctr">
            <a:solidFill>
              <a:srgbClr val="A92826"/>
            </a:solidFill>
            <a:round/>
            <a:headEnd/>
            <a:tailEnd type="triangle" w="med" len="med"/>
          </a:ln>
        </p:spPr>
      </p:cxnSp>
      <p:cxnSp>
        <p:nvCxnSpPr>
          <p:cNvPr id="10244" name="Прямая со стрелкой 55"/>
          <p:cNvCxnSpPr>
            <a:cxnSpLocks noChangeShapeType="1"/>
          </p:cNvCxnSpPr>
          <p:nvPr/>
        </p:nvCxnSpPr>
        <p:spPr bwMode="auto">
          <a:xfrm>
            <a:off x="1619250" y="2609850"/>
            <a:ext cx="1657350" cy="0"/>
          </a:xfrm>
          <a:prstGeom prst="straightConnector1">
            <a:avLst/>
          </a:prstGeom>
          <a:noFill/>
          <a:ln w="44450" algn="ctr">
            <a:solidFill>
              <a:srgbClr val="A92826"/>
            </a:solidFill>
            <a:round/>
            <a:headEnd/>
            <a:tailEnd type="triangle" w="med" len="med"/>
          </a:ln>
        </p:spPr>
      </p:cxnSp>
      <p:sp>
        <p:nvSpPr>
          <p:cNvPr id="10245" name="Номер слайда 3"/>
          <p:cNvSpPr txBox="1">
            <a:spLocks noGrp="1"/>
          </p:cNvSpPr>
          <p:nvPr/>
        </p:nvSpPr>
        <p:spPr bwMode="auto">
          <a:xfrm>
            <a:off x="8715375" y="6772275"/>
            <a:ext cx="3571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B278FFF-0BA8-44F5-9B7F-08F56BE5A287}" type="slidenum">
              <a:rPr lang="ru-RU" sz="1800"/>
              <a:pPr algn="r"/>
              <a:t>16</a:t>
            </a:fld>
            <a:endParaRPr lang="ru-RU" sz="1800"/>
          </a:p>
        </p:txBody>
      </p:sp>
      <p:sp>
        <p:nvSpPr>
          <p:cNvPr id="10246" name="Прямоугольник 5"/>
          <p:cNvSpPr>
            <a:spLocks noChangeArrowheads="1"/>
          </p:cNvSpPr>
          <p:nvPr/>
        </p:nvSpPr>
        <p:spPr bwMode="auto">
          <a:xfrm>
            <a:off x="71438" y="115888"/>
            <a:ext cx="90725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</a:rPr>
              <a:t>Барлық лицензиялар беруді электронды форматқа көшіру</a:t>
            </a: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357188" y="1016000"/>
            <a:ext cx="8497887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10248" name="Object 3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0" y="2201863"/>
          <a:ext cx="431800" cy="18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1" name="클립" r:id="rId3" imgW="1947672" imgH="1155802" progId="">
                  <p:embed/>
                </p:oleObj>
              </mc:Choice>
              <mc:Fallback>
                <p:oleObj name="클립" r:id="rId3" imgW="1947672" imgH="1155802" progId="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01863"/>
                        <a:ext cx="431800" cy="187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9" name="Text Box 40"/>
          <p:cNvSpPr txBox="1">
            <a:spLocks noChangeArrowheads="1"/>
          </p:cNvSpPr>
          <p:nvPr/>
        </p:nvSpPr>
        <p:spPr bwMode="auto">
          <a:xfrm>
            <a:off x="1403350" y="1827213"/>
            <a:ext cx="1871663" cy="136525"/>
          </a:xfrm>
          <a:prstGeom prst="rect">
            <a:avLst/>
          </a:prstGeom>
          <a:noFill/>
          <a:ln w="57150" algn="ctr">
            <a:noFill/>
            <a:miter lim="800000"/>
            <a:headEnd/>
            <a:tailEnd/>
          </a:ln>
          <a:effectLst>
            <a:prstShdw prst="shdw17" dist="17961" dir="2700000">
              <a:srgbClr val="3D5399">
                <a:alpha val="50000"/>
              </a:srgbClr>
            </a:prstShdw>
          </a:effectLst>
        </p:spPr>
        <p:txBody>
          <a:bodyPr t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900">
                <a:solidFill>
                  <a:srgbClr val="0D0D0D"/>
                </a:solidFill>
              </a:rPr>
              <a:t>Құжаттар топтамасы</a:t>
            </a:r>
          </a:p>
        </p:txBody>
      </p:sp>
      <p:pic>
        <p:nvPicPr>
          <p:cNvPr id="10250" name="Picture 73" descr="C:\Documents and Settings\Admin\Мои документы\For prezentations\peoples\user_25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2500" y="1722438"/>
            <a:ext cx="976313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1" name="Text Box 40"/>
          <p:cNvSpPr txBox="1">
            <a:spLocks noChangeArrowheads="1"/>
          </p:cNvSpPr>
          <p:nvPr/>
        </p:nvSpPr>
        <p:spPr bwMode="auto">
          <a:xfrm>
            <a:off x="1547813" y="2957513"/>
            <a:ext cx="1582737" cy="244475"/>
          </a:xfrm>
          <a:prstGeom prst="rect">
            <a:avLst/>
          </a:prstGeom>
          <a:noFill/>
          <a:ln w="57150" algn="ctr">
            <a:noFill/>
            <a:miter lim="800000"/>
            <a:headEnd/>
            <a:tailEnd/>
          </a:ln>
          <a:effectLst>
            <a:prstShdw prst="shdw17" dist="17961" dir="2700000">
              <a:srgbClr val="3D5399">
                <a:alpha val="50000"/>
              </a:srgbClr>
            </a:prstShdw>
          </a:effectLst>
        </p:spPr>
        <p:txBody>
          <a:bodyPr tIns="0" bIns="0">
            <a:spAutoFit/>
          </a:bodyPr>
          <a:lstStyle/>
          <a:p>
            <a:pPr algn="ctr"/>
            <a:r>
              <a:rPr lang="ru-RU" sz="800">
                <a:solidFill>
                  <a:srgbClr val="0D0D0D"/>
                </a:solidFill>
              </a:rPr>
              <a:t>Лицензия </a:t>
            </a:r>
          </a:p>
          <a:p>
            <a:pPr algn="ctr"/>
            <a:r>
              <a:rPr lang="ru-RU" sz="800">
                <a:solidFill>
                  <a:srgbClr val="0D0D0D"/>
                </a:solidFill>
              </a:rPr>
              <a:t>15 жұмыс күні</a:t>
            </a:r>
          </a:p>
        </p:txBody>
      </p:sp>
      <p:cxnSp>
        <p:nvCxnSpPr>
          <p:cNvPr id="10252" name="Прямая со стрелкой 51"/>
          <p:cNvCxnSpPr>
            <a:cxnSpLocks noChangeShapeType="1"/>
          </p:cNvCxnSpPr>
          <p:nvPr/>
        </p:nvCxnSpPr>
        <p:spPr bwMode="auto">
          <a:xfrm flipH="1">
            <a:off x="6732588" y="2471738"/>
            <a:ext cx="1079500" cy="1587"/>
          </a:xfrm>
          <a:prstGeom prst="straightConnector1">
            <a:avLst/>
          </a:prstGeom>
          <a:noFill/>
          <a:ln w="44450" algn="ctr">
            <a:solidFill>
              <a:srgbClr val="00823B"/>
            </a:solidFill>
            <a:round/>
            <a:headEnd/>
            <a:tailEnd type="triangle" w="med" len="med"/>
          </a:ln>
        </p:spPr>
      </p:cxnSp>
      <p:pic>
        <p:nvPicPr>
          <p:cNvPr id="10253" name="Picture 2" descr="C:\Documents and Settings\Admin\Мои документы\For prezentations\Paper\certificate_256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4075" y="2544763"/>
            <a:ext cx="503238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4" name="Text Box 40"/>
          <p:cNvSpPr txBox="1">
            <a:spLocks noChangeArrowheads="1"/>
          </p:cNvSpPr>
          <p:nvPr/>
        </p:nvSpPr>
        <p:spPr bwMode="auto">
          <a:xfrm>
            <a:off x="325438" y="1036638"/>
            <a:ext cx="2698750" cy="244475"/>
          </a:xfrm>
          <a:prstGeom prst="rect">
            <a:avLst/>
          </a:prstGeom>
          <a:noFill/>
          <a:ln w="57150" algn="ctr">
            <a:noFill/>
            <a:miter lim="800000"/>
            <a:headEnd/>
            <a:tailEnd/>
          </a:ln>
          <a:effectLst>
            <a:prstShdw prst="shdw17" dist="17961" dir="2700000">
              <a:srgbClr val="3D5399">
                <a:alpha val="50000"/>
              </a:srgbClr>
            </a:prstShdw>
          </a:effectLst>
        </p:spPr>
        <p:txBody>
          <a:bodyPr t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>
                <a:solidFill>
                  <a:srgbClr val="990000"/>
                </a:solidFill>
              </a:rPr>
              <a:t>        </a:t>
            </a:r>
            <a:r>
              <a:rPr lang="ru-RU" sz="1600" b="1" u="sng">
                <a:solidFill>
                  <a:srgbClr val="990000"/>
                </a:solidFill>
              </a:rPr>
              <a:t>Қазіргі күйі</a:t>
            </a:r>
          </a:p>
        </p:txBody>
      </p:sp>
      <p:sp>
        <p:nvSpPr>
          <p:cNvPr id="10255" name="Text Box 40"/>
          <p:cNvSpPr txBox="1">
            <a:spLocks noChangeArrowheads="1"/>
          </p:cNvSpPr>
          <p:nvPr/>
        </p:nvSpPr>
        <p:spPr bwMode="auto">
          <a:xfrm>
            <a:off x="4784725" y="1042988"/>
            <a:ext cx="2703513" cy="244475"/>
          </a:xfrm>
          <a:prstGeom prst="rect">
            <a:avLst/>
          </a:prstGeom>
          <a:noFill/>
          <a:ln w="57150" algn="ctr">
            <a:noFill/>
            <a:miter lim="800000"/>
            <a:headEnd/>
            <a:tailEnd/>
          </a:ln>
          <a:effectLst>
            <a:prstShdw prst="shdw17" dist="17961" dir="2700000">
              <a:srgbClr val="3D5399">
                <a:alpha val="50000"/>
              </a:srgbClr>
            </a:prstShdw>
          </a:effectLst>
        </p:spPr>
        <p:txBody>
          <a:bodyPr t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u="sng">
                <a:solidFill>
                  <a:srgbClr val="009900"/>
                </a:solidFill>
              </a:rPr>
              <a:t>Қалай болады</a:t>
            </a:r>
          </a:p>
        </p:txBody>
      </p:sp>
      <p:grpSp>
        <p:nvGrpSpPr>
          <p:cNvPr id="10256" name="Группа 123"/>
          <p:cNvGrpSpPr>
            <a:grpSpLocks/>
          </p:cNvGrpSpPr>
          <p:nvPr/>
        </p:nvGrpSpPr>
        <p:grpSpPr bwMode="auto">
          <a:xfrm>
            <a:off x="5795963" y="1620838"/>
            <a:ext cx="785812" cy="500062"/>
            <a:chOff x="6215074" y="3857629"/>
            <a:chExt cx="1190625" cy="785813"/>
          </a:xfrm>
        </p:grpSpPr>
        <p:pic>
          <p:nvPicPr>
            <p:cNvPr id="10302" name="Picture 2" descr="C:\Documents and Settings\Admin\Мои документы\For prezentations\kz_icons\MyComputer2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429386" y="3857629"/>
              <a:ext cx="908050" cy="785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03" name="Picture 2" descr="I:\! WORK\For prezentations\kz_icons\e-license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215074" y="4071942"/>
              <a:ext cx="1190625" cy="214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257" name="Picture 19" descr="C:\Documents and Settings\Admin\Мои документы\For prezentations\Build\courthouse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5650" y="2065338"/>
            <a:ext cx="5000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8" name="Text Box 40"/>
          <p:cNvSpPr txBox="1">
            <a:spLocks noChangeArrowheads="1"/>
          </p:cNvSpPr>
          <p:nvPr/>
        </p:nvSpPr>
        <p:spPr bwMode="auto">
          <a:xfrm>
            <a:off x="2843213" y="1036638"/>
            <a:ext cx="863600" cy="381000"/>
          </a:xfrm>
          <a:prstGeom prst="rect">
            <a:avLst/>
          </a:prstGeom>
          <a:noFill/>
          <a:ln w="57150" algn="ctr">
            <a:noFill/>
            <a:miter lim="800000"/>
            <a:headEnd/>
            <a:tailEnd/>
          </a:ln>
          <a:effectLst>
            <a:prstShdw prst="shdw17" dist="17961" dir="2700000">
              <a:srgbClr val="3D5399">
                <a:alpha val="50000"/>
              </a:srgbClr>
            </a:prstShdw>
          </a:effectLst>
        </p:spPr>
        <p:txBody>
          <a:bodyPr tIns="0" bIns="0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Нотариус</a:t>
            </a:r>
          </a:p>
          <a:p>
            <a:pPr algn="ctr">
              <a:spcBef>
                <a:spcPct val="50000"/>
              </a:spcBef>
            </a:pPr>
            <a:endParaRPr lang="ru-RU" b="1">
              <a:solidFill>
                <a:srgbClr val="081F42"/>
              </a:solidFill>
            </a:endParaRPr>
          </a:p>
        </p:txBody>
      </p:sp>
      <p:sp>
        <p:nvSpPr>
          <p:cNvPr id="10259" name="Прямоугольник 121"/>
          <p:cNvSpPr>
            <a:spLocks noChangeArrowheads="1"/>
          </p:cNvSpPr>
          <p:nvPr/>
        </p:nvSpPr>
        <p:spPr bwMode="auto">
          <a:xfrm>
            <a:off x="-36513" y="3573463"/>
            <a:ext cx="4500563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1800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sz="18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1-</a:t>
            </a:r>
            <a:r>
              <a:rPr lang="kk-KZ" sz="18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қадам</a:t>
            </a:r>
            <a:r>
              <a:rPr lang="ru-RU" sz="18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Меморганнан</a:t>
            </a:r>
            <a:r>
              <a:rPr lang="ru-RU" sz="18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рұқсатты алу</a:t>
            </a:r>
            <a:r>
              <a:rPr lang="ru-RU" sz="18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келісу</a:t>
            </a:r>
            <a:r>
              <a:rPr lang="ru-RU" sz="18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кезіндегі</a:t>
            </a:r>
            <a:r>
              <a:rPr lang="ru-RU" sz="18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қосымша шығындар;</a:t>
            </a:r>
            <a:endParaRPr lang="ru-RU" sz="1800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sz="18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2-қадам: </a:t>
            </a:r>
            <a:r>
              <a:rPr lang="ru-RU" sz="1800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құжаттарды нотариалды</a:t>
            </a:r>
            <a:r>
              <a:rPr lang="ru-RU" sz="18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куаландыру</a:t>
            </a:r>
            <a:r>
              <a:rPr lang="ru-RU" sz="18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кезіндегі</a:t>
            </a:r>
            <a:r>
              <a:rPr lang="ru-RU" sz="18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оның ішінде</a:t>
            </a:r>
            <a:r>
              <a:rPr lang="ru-RU" sz="18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уақытша қосымша шығындар;</a:t>
            </a:r>
            <a:endParaRPr lang="ru-RU" sz="1800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sz="18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3-қадам: </a:t>
            </a:r>
            <a:r>
              <a:rPr lang="ru-RU" sz="1800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қағаз тасығыштағы құжаттар меморганға табысталады</a:t>
            </a:r>
            <a:r>
              <a:rPr lang="kk-KZ" sz="18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қарау рәсімі автоматтандырылмаған. </a:t>
            </a:r>
          </a:p>
          <a:p>
            <a:pPr marL="342900" indent="-342900"/>
            <a:r>
              <a:rPr lang="kk-KZ" sz="18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endParaRPr lang="ru-RU" sz="1800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•"/>
            </a:pPr>
            <a:endParaRPr lang="ru-RU" dirty="0"/>
          </a:p>
        </p:txBody>
      </p:sp>
      <p:sp>
        <p:nvSpPr>
          <p:cNvPr id="10260" name="Прямоугольник 122"/>
          <p:cNvSpPr>
            <a:spLocks noChangeArrowheads="1"/>
          </p:cNvSpPr>
          <p:nvPr/>
        </p:nvSpPr>
        <p:spPr bwMode="auto">
          <a:xfrm>
            <a:off x="4248150" y="3789363"/>
            <a:ext cx="50038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ru-RU" sz="16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    1-қадам</a:t>
            </a:r>
            <a:r>
              <a:rPr lang="ru-RU" sz="16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Өтініш беруші</a:t>
            </a:r>
            <a:r>
              <a:rPr lang="ru-RU" sz="16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жақын маңдағы кез</a:t>
            </a:r>
            <a:r>
              <a:rPr lang="ru-RU" sz="16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16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ХҚКО </a:t>
            </a:r>
            <a:r>
              <a:rPr lang="ru-RU" sz="16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құжаттарын тапсырады</a:t>
            </a:r>
            <a:r>
              <a:rPr lang="ru-RU" sz="16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 ХҚКО </a:t>
            </a:r>
            <a:r>
              <a:rPr lang="ru-RU" sz="16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қызметкері құжаттың электрондық көшірмесін электронды</a:t>
            </a:r>
            <a:r>
              <a:rPr lang="ru-RU" sz="16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цифрлы</a:t>
            </a:r>
            <a:r>
              <a:rPr lang="ru-RU" sz="16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қолтаңбамен куаландырады</a:t>
            </a:r>
            <a:r>
              <a:rPr lang="ru-RU" sz="16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Құжаттарды нотариалды</a:t>
            </a:r>
            <a:r>
              <a:rPr lang="ru-RU" sz="16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куаландыру</a:t>
            </a:r>
            <a:r>
              <a:rPr lang="ru-RU" sz="16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жойылады</a:t>
            </a:r>
            <a:r>
              <a:rPr lang="ru-RU" sz="16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u="sng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Осылайша</a:t>
            </a:r>
            <a:r>
              <a:rPr lang="ru-RU" sz="1600" u="sng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u="sng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куаландырылған құжаттар басқа </a:t>
            </a:r>
            <a:r>
              <a:rPr lang="ru-RU" sz="1600" u="sng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1600" u="sng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меморгандарға шектеусіз</a:t>
            </a:r>
            <a:r>
              <a:rPr lang="ru-RU" sz="1600" u="sng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u="sng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ұсынылады</a:t>
            </a:r>
            <a:r>
              <a:rPr lang="ru-RU" sz="1600" u="sng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28600" indent="-228600"/>
            <a:r>
              <a:rPr lang="ru-RU" sz="16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Барлық рәсімдер толықтай автоматтандырылған, мерзімдері</a:t>
            </a:r>
            <a:r>
              <a:rPr lang="ru-RU" sz="16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және шығындар қысқартылған, қағазды құжат айналымы</a:t>
            </a:r>
            <a:r>
              <a:rPr lang="ru-RU" sz="16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жойылған.</a:t>
            </a:r>
            <a:r>
              <a:rPr lang="ru-RU" sz="16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250825" y="3743325"/>
            <a:ext cx="8496300" cy="0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0" y="7119938"/>
            <a:ext cx="8929688" cy="0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63" name="Прямая со стрелкой 43"/>
          <p:cNvCxnSpPr>
            <a:cxnSpLocks noChangeShapeType="1"/>
          </p:cNvCxnSpPr>
          <p:nvPr/>
        </p:nvCxnSpPr>
        <p:spPr bwMode="auto">
          <a:xfrm flipV="1">
            <a:off x="6732588" y="2236788"/>
            <a:ext cx="1125537" cy="19050"/>
          </a:xfrm>
          <a:prstGeom prst="straightConnector1">
            <a:avLst/>
          </a:prstGeom>
          <a:noFill/>
          <a:ln w="44450" algn="ctr">
            <a:solidFill>
              <a:srgbClr val="00823B"/>
            </a:solidFill>
            <a:round/>
            <a:headEnd/>
            <a:tailEnd type="triangle" w="med" len="med"/>
          </a:ln>
        </p:spPr>
      </p:cxnSp>
      <p:sp>
        <p:nvSpPr>
          <p:cNvPr id="45" name="Прямоугольник 44"/>
          <p:cNvSpPr/>
          <p:nvPr/>
        </p:nvSpPr>
        <p:spPr bwMode="auto">
          <a:xfrm flipH="1">
            <a:off x="7775575" y="2449513"/>
            <a:ext cx="574675" cy="298450"/>
          </a:xfrm>
          <a:prstGeom prst="rect">
            <a:avLst/>
          </a:prstGeom>
          <a:noFill/>
          <a:ln w="19050"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eaLnBrk="0" hangingPunct="0"/>
            <a:r>
              <a:rPr lang="ru-RU" sz="1100" b="1">
                <a:solidFill>
                  <a:schemeClr val="tx2"/>
                </a:solidFill>
                <a:latin typeface="Arial" charset="0"/>
                <a:cs typeface="Arial" charset="0"/>
              </a:rPr>
              <a:t>лицензиар</a:t>
            </a:r>
          </a:p>
        </p:txBody>
      </p:sp>
      <p:cxnSp>
        <p:nvCxnSpPr>
          <p:cNvPr id="10265" name="Прямая со стрелкой 53"/>
          <p:cNvCxnSpPr>
            <a:cxnSpLocks noChangeShapeType="1"/>
          </p:cNvCxnSpPr>
          <p:nvPr/>
        </p:nvCxnSpPr>
        <p:spPr bwMode="auto">
          <a:xfrm flipH="1">
            <a:off x="4572000" y="2544763"/>
            <a:ext cx="936625" cy="0"/>
          </a:xfrm>
          <a:prstGeom prst="straightConnector1">
            <a:avLst/>
          </a:prstGeom>
          <a:noFill/>
          <a:ln w="41275" algn="ctr">
            <a:solidFill>
              <a:srgbClr val="00823B"/>
            </a:solidFill>
            <a:round/>
            <a:headEnd/>
            <a:tailEnd type="triangle" w="med" len="med"/>
          </a:ln>
        </p:spPr>
      </p:cxnSp>
      <p:sp>
        <p:nvSpPr>
          <p:cNvPr id="63" name="Прямоугольник 62"/>
          <p:cNvSpPr/>
          <p:nvPr/>
        </p:nvSpPr>
        <p:spPr bwMode="auto">
          <a:xfrm flipH="1">
            <a:off x="1187450" y="2244725"/>
            <a:ext cx="288925" cy="428625"/>
          </a:xfrm>
          <a:prstGeom prst="rect">
            <a:avLst/>
          </a:prstGeom>
          <a:noFill/>
          <a:ln w="19050"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r" eaLnBrk="0" hangingPunct="0"/>
            <a:endParaRPr lang="ru-RU" sz="110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algn="r" eaLnBrk="0" hangingPunct="0"/>
            <a:endParaRPr lang="ru-RU" sz="110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algn="r" eaLnBrk="0" hangingPunct="0"/>
            <a:r>
              <a:rPr lang="ru-RU" sz="1100" b="1">
                <a:solidFill>
                  <a:schemeClr val="tx2"/>
                </a:solidFill>
                <a:latin typeface="Arial" charset="0"/>
                <a:cs typeface="Arial" charset="0"/>
              </a:rPr>
              <a:t> лицензиар</a:t>
            </a:r>
          </a:p>
        </p:txBody>
      </p:sp>
      <p:pic>
        <p:nvPicPr>
          <p:cNvPr id="10267" name="Picture 19" descr="C:\Documents and Settings\Admin\Мои документы\For prezentations\Build\courthouse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48600" y="1949450"/>
            <a:ext cx="50006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8" name="Rectangle 30"/>
          <p:cNvSpPr>
            <a:spLocks noChangeArrowheads="1"/>
          </p:cNvSpPr>
          <p:nvPr/>
        </p:nvSpPr>
        <p:spPr bwMode="auto">
          <a:xfrm>
            <a:off x="1835150" y="1992313"/>
            <a:ext cx="865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200" b="1">
                <a:solidFill>
                  <a:schemeClr val="tx2"/>
                </a:solidFill>
              </a:rPr>
              <a:t>3-қадам</a:t>
            </a:r>
            <a:endParaRPr lang="ru-RU" b="1">
              <a:solidFill>
                <a:schemeClr val="tx2"/>
              </a:solidFill>
            </a:endParaRPr>
          </a:p>
        </p:txBody>
      </p:sp>
      <p:cxnSp>
        <p:nvCxnSpPr>
          <p:cNvPr id="10269" name="Прямая со стрелкой 49"/>
          <p:cNvCxnSpPr>
            <a:cxnSpLocks noChangeShapeType="1"/>
            <a:stCxn id="10270" idx="3"/>
          </p:cNvCxnSpPr>
          <p:nvPr/>
        </p:nvCxnSpPr>
        <p:spPr bwMode="auto">
          <a:xfrm flipH="1">
            <a:off x="3363913" y="2900363"/>
            <a:ext cx="307975" cy="311150"/>
          </a:xfrm>
          <a:prstGeom prst="straightConnector1">
            <a:avLst/>
          </a:prstGeom>
          <a:noFill/>
          <a:ln w="44450" algn="ctr">
            <a:solidFill>
              <a:srgbClr val="800000"/>
            </a:solidFill>
            <a:round/>
            <a:headEnd/>
            <a:tailEnd type="triangle" w="med" len="med"/>
          </a:ln>
        </p:spPr>
      </p:cxnSp>
      <p:sp>
        <p:nvSpPr>
          <p:cNvPr id="10270" name="Rectangle 32"/>
          <p:cNvSpPr>
            <a:spLocks noChangeArrowheads="1"/>
          </p:cNvSpPr>
          <p:nvPr/>
        </p:nvSpPr>
        <p:spPr bwMode="auto">
          <a:xfrm>
            <a:off x="2916238" y="2778125"/>
            <a:ext cx="7556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1-қадам</a:t>
            </a:r>
          </a:p>
        </p:txBody>
      </p:sp>
      <p:pic>
        <p:nvPicPr>
          <p:cNvPr id="10271" name="Picture 13" descr="E:\2011\Desktop 2011\PictForPresentation\Icons\Изображения\Pleasant Icon 54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71775" y="1173163"/>
            <a:ext cx="71913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272" name="Прямая со стрелкой 99"/>
          <p:cNvCxnSpPr>
            <a:cxnSpLocks noChangeShapeType="1"/>
          </p:cNvCxnSpPr>
          <p:nvPr/>
        </p:nvCxnSpPr>
        <p:spPr bwMode="auto">
          <a:xfrm flipH="1" flipV="1">
            <a:off x="3132138" y="1516063"/>
            <a:ext cx="252412" cy="287337"/>
          </a:xfrm>
          <a:prstGeom prst="straightConnector1">
            <a:avLst/>
          </a:prstGeom>
          <a:noFill/>
          <a:ln w="44450" algn="ctr">
            <a:solidFill>
              <a:srgbClr val="A92826"/>
            </a:solidFill>
            <a:round/>
            <a:headEnd/>
            <a:tailEnd type="triangle" w="med" len="med"/>
          </a:ln>
        </p:spPr>
      </p:cxnSp>
      <p:sp>
        <p:nvSpPr>
          <p:cNvPr id="10273" name="Rectangle 35"/>
          <p:cNvSpPr>
            <a:spLocks noChangeArrowheads="1"/>
          </p:cNvSpPr>
          <p:nvPr/>
        </p:nvSpPr>
        <p:spPr bwMode="auto">
          <a:xfrm>
            <a:off x="3419475" y="1447800"/>
            <a:ext cx="6842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2-қадам</a:t>
            </a:r>
          </a:p>
        </p:txBody>
      </p:sp>
      <p:pic>
        <p:nvPicPr>
          <p:cNvPr id="10274" name="Picture 6" descr="C:\Documents and Settings\Admin\Мои документы\For prezentations\Build\university_a_256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604250" y="1306513"/>
            <a:ext cx="255588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5" name="Picture 6" descr="C:\Documents and Settings\Admin\Мои документы\For prezentations\Build\university_a_256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55875" y="3092450"/>
            <a:ext cx="647700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6" name="Rectangle 38"/>
          <p:cNvSpPr>
            <a:spLocks noChangeArrowheads="1"/>
          </p:cNvSpPr>
          <p:nvPr/>
        </p:nvSpPr>
        <p:spPr bwMode="auto">
          <a:xfrm>
            <a:off x="3203575" y="3230563"/>
            <a:ext cx="1081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200" b="1">
                <a:solidFill>
                  <a:schemeClr val="tx2"/>
                </a:solidFill>
              </a:rPr>
              <a:t>Келісуші меморган</a:t>
            </a:r>
            <a:endParaRPr lang="ru-RU" b="1">
              <a:solidFill>
                <a:schemeClr val="tx2"/>
              </a:solidFill>
            </a:endParaRPr>
          </a:p>
        </p:txBody>
      </p:sp>
      <p:pic>
        <p:nvPicPr>
          <p:cNvPr id="10277" name="Picture 6" descr="C:\Documents and Settings\Admin\Мои документы\For prezentations\Build\university_a_256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748713" y="1444625"/>
            <a:ext cx="255587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8" name="Picture 6" descr="C:\Documents and Settings\Admin\Мои документы\For prezentations\Build\university_a_256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888413" y="1649413"/>
            <a:ext cx="2555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9" name="Rectangle 41"/>
          <p:cNvSpPr>
            <a:spLocks noChangeArrowheads="1"/>
          </p:cNvSpPr>
          <p:nvPr/>
        </p:nvSpPr>
        <p:spPr bwMode="auto">
          <a:xfrm>
            <a:off x="8207375" y="1952625"/>
            <a:ext cx="936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 b="1">
                <a:solidFill>
                  <a:schemeClr val="tx2"/>
                </a:solidFill>
              </a:rPr>
              <a:t> </a:t>
            </a:r>
            <a:r>
              <a:rPr lang="ru-RU" sz="1200" b="1">
                <a:solidFill>
                  <a:schemeClr val="tx2"/>
                </a:solidFill>
              </a:rPr>
              <a:t>Е-терезе</a:t>
            </a:r>
          </a:p>
        </p:txBody>
      </p:sp>
      <p:grpSp>
        <p:nvGrpSpPr>
          <p:cNvPr id="10280" name="Группа 8196"/>
          <p:cNvGrpSpPr>
            <a:grpSpLocks/>
          </p:cNvGrpSpPr>
          <p:nvPr/>
        </p:nvGrpSpPr>
        <p:grpSpPr bwMode="auto">
          <a:xfrm>
            <a:off x="5832475" y="2492375"/>
            <a:ext cx="935038" cy="1470025"/>
            <a:chOff x="6960815" y="3469118"/>
            <a:chExt cx="1571625" cy="2613128"/>
          </a:xfrm>
        </p:grpSpPr>
        <p:grpSp>
          <p:nvGrpSpPr>
            <p:cNvPr id="10296" name="Группа 188"/>
            <p:cNvGrpSpPr>
              <a:grpSpLocks/>
            </p:cNvGrpSpPr>
            <p:nvPr/>
          </p:nvGrpSpPr>
          <p:grpSpPr bwMode="auto">
            <a:xfrm>
              <a:off x="6960815" y="3469118"/>
              <a:ext cx="1571625" cy="2613128"/>
              <a:chOff x="3929058" y="4214818"/>
              <a:chExt cx="1571636" cy="2616590"/>
            </a:xfrm>
          </p:grpSpPr>
          <p:grpSp>
            <p:nvGrpSpPr>
              <p:cNvPr id="10298" name="Группа 180"/>
              <p:cNvGrpSpPr>
                <a:grpSpLocks/>
              </p:cNvGrpSpPr>
              <p:nvPr/>
            </p:nvGrpSpPr>
            <p:grpSpPr bwMode="auto">
              <a:xfrm>
                <a:off x="3929058" y="4357694"/>
                <a:ext cx="1571625" cy="2473714"/>
                <a:chOff x="3000364" y="2428868"/>
                <a:chExt cx="1571625" cy="2473714"/>
              </a:xfrm>
            </p:grpSpPr>
            <p:pic>
              <p:nvPicPr>
                <p:cNvPr id="10300" name="Picture 25" descr="монитор1-с-белым-фоном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3357554" y="2428868"/>
                  <a:ext cx="893762" cy="7429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0301" name="TextBox 109"/>
                <p:cNvSpPr txBox="1">
                  <a:spLocks noChangeArrowheads="1"/>
                </p:cNvSpPr>
                <p:nvPr/>
              </p:nvSpPr>
              <p:spPr bwMode="auto">
                <a:xfrm>
                  <a:off x="3000364" y="3438143"/>
                  <a:ext cx="1571625" cy="14644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endParaRPr lang="ru-RU" sz="1200" b="1" i="1">
                    <a:latin typeface="Calibri" pitchFamily="34" charset="0"/>
                  </a:endParaRPr>
                </a:p>
                <a:p>
                  <a:pPr algn="ctr"/>
                  <a:r>
                    <a:rPr lang="ru-RU" sz="1200" b="1" i="1"/>
                    <a:t>ХҚКО о</a:t>
                  </a:r>
                  <a:r>
                    <a:rPr lang="ru-RU" sz="1200" b="1" i="1">
                      <a:latin typeface="Calibri" pitchFamily="34" charset="0"/>
                      <a:ea typeface="ＭＳ Ｐゴシック" pitchFamily="34" charset="-128"/>
                    </a:rPr>
                    <a:t>ператор</a:t>
                  </a:r>
                  <a:r>
                    <a:rPr lang="ru-RU" sz="1200" b="1" i="1"/>
                    <a:t>ы</a:t>
                  </a:r>
                  <a:r>
                    <a:rPr lang="ru-RU" sz="1200" b="1" i="1">
                      <a:latin typeface="Calibri" pitchFamily="34" charset="0"/>
                      <a:ea typeface="ＭＳ Ｐゴシック" pitchFamily="34" charset="-128"/>
                    </a:rPr>
                    <a:t> </a:t>
                  </a:r>
                </a:p>
              </p:txBody>
            </p:sp>
          </p:grpSp>
          <p:sp>
            <p:nvSpPr>
              <p:cNvPr id="197" name="Прямоугольник 196"/>
              <p:cNvSpPr/>
              <p:nvPr/>
            </p:nvSpPr>
            <p:spPr>
              <a:xfrm>
                <a:off x="3929058" y="4214818"/>
                <a:ext cx="1571636" cy="1438278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ru-RU" sz="1800">
                  <a:solidFill>
                    <a:srgbClr val="FFFFFF"/>
                  </a:solidFill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</p:grpSp>
        <p:pic>
          <p:nvPicPr>
            <p:cNvPr id="10297" name="Picture 35" descr="C:\Documents and Settings\Admin\Мои документы\For prezentations\peoples\user3.png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7006849" y="3789040"/>
              <a:ext cx="805511" cy="805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10281" name="Прямая со стрелкой 43"/>
          <p:cNvCxnSpPr>
            <a:cxnSpLocks noChangeShapeType="1"/>
          </p:cNvCxnSpPr>
          <p:nvPr/>
        </p:nvCxnSpPr>
        <p:spPr bwMode="auto">
          <a:xfrm>
            <a:off x="4500563" y="2328863"/>
            <a:ext cx="1079500" cy="1587"/>
          </a:xfrm>
          <a:prstGeom prst="straightConnector1">
            <a:avLst/>
          </a:prstGeom>
          <a:noFill/>
          <a:ln w="44450" algn="ctr">
            <a:solidFill>
              <a:srgbClr val="00823B"/>
            </a:solidFill>
            <a:round/>
            <a:headEnd/>
            <a:tailEnd type="triangle" w="med" len="med"/>
          </a:ln>
        </p:spPr>
      </p:cxnSp>
      <p:sp>
        <p:nvSpPr>
          <p:cNvPr id="10282" name="Rectangle 50"/>
          <p:cNvSpPr>
            <a:spLocks noChangeArrowheads="1"/>
          </p:cNvSpPr>
          <p:nvPr/>
        </p:nvSpPr>
        <p:spPr bwMode="auto">
          <a:xfrm>
            <a:off x="4284663" y="1679575"/>
            <a:ext cx="12954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ru-RU" sz="800">
                <a:solidFill>
                  <a:srgbClr val="0D0D0D"/>
                </a:solidFill>
              </a:rPr>
              <a:t>Құжаттар топтамасы</a:t>
            </a:r>
          </a:p>
        </p:txBody>
      </p:sp>
      <p:pic>
        <p:nvPicPr>
          <p:cNvPr id="10283" name="Picture 2" descr="C:\Documents and Settings\Admin\Мои документы\For prezentations\Paper\certificate_256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9338" y="2635250"/>
            <a:ext cx="433387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4" name="Rectangle 52"/>
          <p:cNvSpPr>
            <a:spLocks noChangeArrowheads="1"/>
          </p:cNvSpPr>
          <p:nvPr/>
        </p:nvSpPr>
        <p:spPr bwMode="auto">
          <a:xfrm>
            <a:off x="4643438" y="3082925"/>
            <a:ext cx="9350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800">
                <a:solidFill>
                  <a:schemeClr val="tx2"/>
                </a:solidFill>
              </a:rPr>
              <a:t>Лицензия </a:t>
            </a:r>
          </a:p>
          <a:p>
            <a:pPr algn="ctr"/>
            <a:r>
              <a:rPr lang="ru-RU" sz="800">
                <a:solidFill>
                  <a:schemeClr val="tx2"/>
                </a:solidFill>
              </a:rPr>
              <a:t>15 жұмыс күні</a:t>
            </a:r>
          </a:p>
        </p:txBody>
      </p:sp>
      <p:sp>
        <p:nvSpPr>
          <p:cNvPr id="10285" name="Rectangle 53"/>
          <p:cNvSpPr>
            <a:spLocks noChangeArrowheads="1"/>
          </p:cNvSpPr>
          <p:nvPr/>
        </p:nvSpPr>
        <p:spPr bwMode="auto">
          <a:xfrm>
            <a:off x="7885113" y="1168400"/>
            <a:ext cx="125888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kk-KZ" sz="800" b="1">
                <a:solidFill>
                  <a:schemeClr val="tx2"/>
                </a:solidFill>
              </a:rPr>
              <a:t>Келісуші меморган</a:t>
            </a:r>
            <a:endParaRPr lang="ru-RU" sz="800" b="1">
              <a:solidFill>
                <a:schemeClr val="tx2"/>
              </a:solidFill>
            </a:endParaRPr>
          </a:p>
        </p:txBody>
      </p:sp>
      <p:graphicFrame>
        <p:nvGraphicFramePr>
          <p:cNvPr id="10286" name="Object 3"/>
          <p:cNvGraphicFramePr>
            <a:graphicFrameLocks noChangeAspect="1"/>
          </p:cNvGraphicFramePr>
          <p:nvPr/>
        </p:nvGraphicFramePr>
        <p:xfrm>
          <a:off x="4751388" y="1952625"/>
          <a:ext cx="4318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2" name="클립" r:id="rId16" imgW="1947672" imgH="1155802" progId="">
                  <p:embed/>
                </p:oleObj>
              </mc:Choice>
              <mc:Fallback>
                <p:oleObj name="클립" r:id="rId16" imgW="1947672" imgH="1155802" progId="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1388" y="1952625"/>
                        <a:ext cx="431800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7" name="Rectangle 55"/>
          <p:cNvSpPr>
            <a:spLocks noChangeArrowheads="1"/>
          </p:cNvSpPr>
          <p:nvPr/>
        </p:nvSpPr>
        <p:spPr bwMode="auto">
          <a:xfrm>
            <a:off x="4716463" y="1474788"/>
            <a:ext cx="7556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1-қадам</a:t>
            </a:r>
          </a:p>
        </p:txBody>
      </p:sp>
      <p:sp>
        <p:nvSpPr>
          <p:cNvPr id="10288" name="Rectangle 56"/>
          <p:cNvSpPr>
            <a:spLocks noChangeArrowheads="1"/>
          </p:cNvSpPr>
          <p:nvPr/>
        </p:nvSpPr>
        <p:spPr bwMode="auto">
          <a:xfrm>
            <a:off x="5795963" y="1295400"/>
            <a:ext cx="7921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kk-KZ" b="1"/>
              <a:t>Интернет</a:t>
            </a:r>
            <a:endParaRPr lang="ru-RU" b="1"/>
          </a:p>
        </p:txBody>
      </p:sp>
      <p:cxnSp>
        <p:nvCxnSpPr>
          <p:cNvPr id="10289" name="Прямая со стрелкой 55"/>
          <p:cNvCxnSpPr>
            <a:cxnSpLocks noChangeShapeType="1"/>
          </p:cNvCxnSpPr>
          <p:nvPr/>
        </p:nvCxnSpPr>
        <p:spPr bwMode="auto">
          <a:xfrm flipV="1">
            <a:off x="3348038" y="3041650"/>
            <a:ext cx="287337" cy="288925"/>
          </a:xfrm>
          <a:prstGeom prst="straightConnector1">
            <a:avLst/>
          </a:prstGeom>
          <a:noFill/>
          <a:ln w="44450" algn="ctr">
            <a:solidFill>
              <a:srgbClr val="A92826"/>
            </a:solidFill>
            <a:round/>
            <a:headEnd/>
            <a:tailEnd type="triangle" w="med" len="med"/>
          </a:ln>
        </p:spPr>
      </p:cxnSp>
      <p:cxnSp>
        <p:nvCxnSpPr>
          <p:cNvPr id="10290" name="Прямая со стрелкой 55"/>
          <p:cNvCxnSpPr>
            <a:cxnSpLocks noChangeShapeType="1"/>
          </p:cNvCxnSpPr>
          <p:nvPr/>
        </p:nvCxnSpPr>
        <p:spPr bwMode="auto">
          <a:xfrm>
            <a:off x="3059113" y="1746250"/>
            <a:ext cx="288925" cy="287338"/>
          </a:xfrm>
          <a:prstGeom prst="straightConnector1">
            <a:avLst/>
          </a:prstGeom>
          <a:noFill/>
          <a:ln w="44450" algn="ctr">
            <a:solidFill>
              <a:srgbClr val="A92826"/>
            </a:solidFill>
            <a:round/>
            <a:headEnd/>
            <a:tailEnd type="triangle" w="med" len="med"/>
          </a:ln>
        </p:spPr>
      </p:cxnSp>
      <p:sp>
        <p:nvSpPr>
          <p:cNvPr id="10291" name="Rectangle 59"/>
          <p:cNvSpPr>
            <a:spLocks noChangeArrowheads="1"/>
          </p:cNvSpPr>
          <p:nvPr/>
        </p:nvSpPr>
        <p:spPr bwMode="auto">
          <a:xfrm>
            <a:off x="5759450" y="2274888"/>
            <a:ext cx="7921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kk-KZ" b="1"/>
              <a:t>немесе</a:t>
            </a:r>
            <a:endParaRPr lang="ru-RU" b="1"/>
          </a:p>
        </p:txBody>
      </p:sp>
      <p:sp>
        <p:nvSpPr>
          <p:cNvPr id="10292" name="Line 60"/>
          <p:cNvSpPr>
            <a:spLocks noChangeShapeType="1"/>
          </p:cNvSpPr>
          <p:nvPr/>
        </p:nvSpPr>
        <p:spPr bwMode="auto">
          <a:xfrm flipH="1">
            <a:off x="8280400" y="1690688"/>
            <a:ext cx="468313" cy="360362"/>
          </a:xfrm>
          <a:prstGeom prst="line">
            <a:avLst/>
          </a:prstGeom>
          <a:noFill/>
          <a:ln w="4445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93" name="Line 61"/>
          <p:cNvSpPr>
            <a:spLocks noChangeShapeType="1"/>
          </p:cNvSpPr>
          <p:nvPr/>
        </p:nvSpPr>
        <p:spPr bwMode="auto">
          <a:xfrm flipH="1">
            <a:off x="8316913" y="1835150"/>
            <a:ext cx="576262" cy="287338"/>
          </a:xfrm>
          <a:prstGeom prst="line">
            <a:avLst/>
          </a:prstGeom>
          <a:noFill/>
          <a:ln w="4445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94" name="Line 62"/>
          <p:cNvSpPr>
            <a:spLocks noChangeShapeType="1"/>
          </p:cNvSpPr>
          <p:nvPr/>
        </p:nvSpPr>
        <p:spPr bwMode="auto">
          <a:xfrm flipH="1">
            <a:off x="8208963" y="1546225"/>
            <a:ext cx="395287" cy="468313"/>
          </a:xfrm>
          <a:prstGeom prst="line">
            <a:avLst/>
          </a:prstGeom>
          <a:noFill/>
          <a:ln w="4445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95" name="Номер слайда 13"/>
          <p:cNvSpPr txBox="1">
            <a:spLocks noGrp="1"/>
          </p:cNvSpPr>
          <p:nvPr/>
        </p:nvSpPr>
        <p:spPr bwMode="auto">
          <a:xfrm>
            <a:off x="6965950" y="642143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8B319D8-4CCC-451A-A5DD-4B9495A68792}" type="slidenum">
              <a:rPr lang="ru-RU" sz="1200">
                <a:solidFill>
                  <a:srgbClr val="898989"/>
                </a:solidFill>
              </a:rPr>
              <a:pPr algn="r"/>
              <a:t>16</a:t>
            </a:fld>
            <a:endParaRPr lang="ru-RU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0" y="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М</a:t>
            </a:r>
            <a:r>
              <a:rPr lang="kk-KZ" sz="2000" dirty="0">
                <a:solidFill>
                  <a:schemeClr val="bg1"/>
                </a:solidFill>
              </a:rPr>
              <a:t>емлекеттік органдардың бақылау  қадағалау қызметін оңтайландыру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1268" name="Номер слайда 13"/>
          <p:cNvSpPr txBox="1">
            <a:spLocks noGrp="1"/>
          </p:cNvSpPr>
          <p:nvPr/>
        </p:nvSpPr>
        <p:spPr bwMode="auto">
          <a:xfrm>
            <a:off x="6965950" y="642143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DF7BBC81-4ED0-4C96-A27E-57AA8BAFF654}" type="slidenum">
              <a:rPr lang="ru-RU" sz="1200">
                <a:solidFill>
                  <a:srgbClr val="898989"/>
                </a:solidFill>
              </a:rPr>
              <a:pPr algn="r"/>
              <a:t>17</a:t>
            </a:fld>
            <a:endParaRPr lang="ru-RU" sz="1200">
              <a:solidFill>
                <a:srgbClr val="898989"/>
              </a:solidFill>
            </a:endParaRPr>
          </a:p>
        </p:txBody>
      </p:sp>
      <p:sp>
        <p:nvSpPr>
          <p:cNvPr id="21" name="Прямоугольник 12"/>
          <p:cNvSpPr>
            <a:spLocks noChangeArrowheads="1"/>
          </p:cNvSpPr>
          <p:nvPr/>
        </p:nvSpPr>
        <p:spPr bwMode="auto">
          <a:xfrm>
            <a:off x="277813" y="2824163"/>
            <a:ext cx="3224212" cy="15176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tabLst>
                <a:tab pos="1704975" algn="l"/>
              </a:tabLst>
            </a:pPr>
            <a:r>
              <a:rPr lang="kk-KZ" sz="1200" b="1" dirty="0">
                <a:solidFill>
                  <a:srgbClr val="0033CC"/>
                </a:solidFill>
                <a:latin typeface="Arial" charset="0"/>
                <a:cs typeface="Arial" charset="0"/>
              </a:rPr>
              <a:t>Кәсіпкерлерге қатысты құқық бұзушылықтардың барлық құрамына әкімшілік өндіруді тек тексеру нәтижелері бойынша ғана салу туралы Әкімшілік құқық бұзушылық туралы кодекс нормаларының аясын кеңейту</a:t>
            </a:r>
            <a:endParaRPr lang="ru-RU" sz="1200" dirty="0">
              <a:solidFill>
                <a:srgbClr val="0033CC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Прямоугольник 12"/>
          <p:cNvSpPr>
            <a:spLocks noChangeArrowheads="1"/>
          </p:cNvSpPr>
          <p:nvPr/>
        </p:nvSpPr>
        <p:spPr bwMode="auto">
          <a:xfrm>
            <a:off x="287338" y="1330325"/>
            <a:ext cx="3189272" cy="105560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kk-KZ" sz="1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Шағын кәсіпкерлік субъектілерін тіркелген мерзімінен бастап 3 жыл көлемінде жоспарлы тексерулер жүргізуге тыйым салуды енгізу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" name="Скругленный прямоугольник 19"/>
          <p:cNvSpPr>
            <a:spLocks noChangeArrowheads="1"/>
          </p:cNvSpPr>
          <p:nvPr/>
        </p:nvSpPr>
        <p:spPr bwMode="auto">
          <a:xfrm>
            <a:off x="3779838" y="1089025"/>
            <a:ext cx="5111750" cy="143986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endParaRPr lang="kk-KZ" sz="1400" b="1" i="1" dirty="0">
              <a:solidFill>
                <a:schemeClr val="accent1"/>
              </a:solidFill>
              <a:latin typeface="Arial" charset="0"/>
              <a:cs typeface="Arial" charset="0"/>
            </a:endParaRPr>
          </a:p>
          <a:p>
            <a:pPr algn="just"/>
            <a:r>
              <a:rPr lang="kk-KZ" sz="1400" b="1" i="1" dirty="0">
                <a:solidFill>
                  <a:schemeClr val="accent1"/>
                </a:solidFill>
                <a:latin typeface="Arial" charset="0"/>
                <a:cs typeface="Arial" charset="0"/>
              </a:rPr>
              <a:t>Бұл тыйым салудың күші қызметтері жоғары қауіппен байланысты шағын кәсіпкерлік субъектілеріне таратылмайтын болады. Мысалға, жарылғыш және улы заттардың қолданысы және айналымы саласына</a:t>
            </a:r>
            <a:endParaRPr lang="ru-RU" sz="1400" b="1" i="1" dirty="0">
              <a:solidFill>
                <a:schemeClr val="accent1"/>
              </a:solidFill>
              <a:latin typeface="Arial" charset="0"/>
              <a:cs typeface="Arial" charset="0"/>
            </a:endParaRPr>
          </a:p>
          <a:p>
            <a:pPr algn="just"/>
            <a:endParaRPr lang="ru-RU" sz="1400" b="1" i="1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Скругленный прямоугольник 19"/>
          <p:cNvSpPr>
            <a:spLocks noChangeArrowheads="1"/>
          </p:cNvSpPr>
          <p:nvPr/>
        </p:nvSpPr>
        <p:spPr bwMode="auto">
          <a:xfrm>
            <a:off x="3816350" y="2997200"/>
            <a:ext cx="5040313" cy="97949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kk-KZ" sz="1400" b="1">
                <a:solidFill>
                  <a:schemeClr val="accent1"/>
                </a:solidFill>
                <a:latin typeface="Arial" charset="0"/>
                <a:cs typeface="Arial" charset="0"/>
              </a:rPr>
              <a:t>ӘҚБК (634-бап) қолданыстағы редакциясы бойынша бұл қағида құқық бұзушылықтардың 10 % ғана таралады</a:t>
            </a:r>
            <a:endParaRPr lang="ru-RU" sz="140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Скругленный прямоугольник 19"/>
          <p:cNvSpPr>
            <a:spLocks noChangeArrowheads="1"/>
          </p:cNvSpPr>
          <p:nvPr/>
        </p:nvSpPr>
        <p:spPr bwMode="auto">
          <a:xfrm>
            <a:off x="3816350" y="4402138"/>
            <a:ext cx="5038725" cy="169068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ru-RU" sz="1400" b="1" i="1">
                <a:solidFill>
                  <a:schemeClr val="accent1"/>
                </a:solidFill>
                <a:latin typeface="Arial" charset="0"/>
                <a:cs typeface="Arial" charset="0"/>
              </a:rPr>
              <a:t>Мемлекеттік органдармен теқ ғана заңнамада регламенттелген функцияларды жүзеге асыру мақсатында ҚР </a:t>
            </a:r>
            <a:r>
              <a:rPr lang="kk-KZ" sz="1400" b="1" i="1">
                <a:solidFill>
                  <a:schemeClr val="accent1"/>
                </a:solidFill>
                <a:latin typeface="Arial" charset="0"/>
                <a:cs typeface="Arial" charset="0"/>
              </a:rPr>
              <a:t>«Әкімшілік рәсімдер туралы» Заңының 9-2-бабы мемлекеттік органдарға оларға Қазақстан Республикасының заңдарында белгіленбеген функцияларды жүзеге асыруға тыйым салатын нормамен толықтырылды</a:t>
            </a:r>
            <a:endParaRPr lang="ru-RU" sz="1400" b="1" i="1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Прямоугольник 12"/>
          <p:cNvSpPr>
            <a:spLocks noChangeArrowheads="1"/>
          </p:cNvSpPr>
          <p:nvPr/>
        </p:nvSpPr>
        <p:spPr bwMode="auto">
          <a:xfrm>
            <a:off x="288925" y="4691063"/>
            <a:ext cx="3200400" cy="111283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tabLst>
                <a:tab pos="1704975" algn="l"/>
              </a:tabLst>
            </a:pPr>
            <a:r>
              <a:rPr lang="kk-KZ" sz="1200" b="1" dirty="0">
                <a:solidFill>
                  <a:srgbClr val="0033CC"/>
                </a:solidFill>
                <a:latin typeface="Arial" charset="0"/>
                <a:cs typeface="Arial" charset="0"/>
              </a:rPr>
              <a:t>Мемлекеттік органдарға олардың Қазақстан Республикасы заңнамасында бекітілмеген функцияларын жүзеге асуруға тыйым салынады</a:t>
            </a:r>
            <a:endParaRPr lang="ru-RU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1275" name="AutoShape 14"/>
          <p:cNvSpPr>
            <a:spLocks noChangeArrowheads="1"/>
          </p:cNvSpPr>
          <p:nvPr/>
        </p:nvSpPr>
        <p:spPr bwMode="auto">
          <a:xfrm>
            <a:off x="3527425" y="1725613"/>
            <a:ext cx="215900" cy="73025"/>
          </a:xfrm>
          <a:prstGeom prst="rightArrow">
            <a:avLst>
              <a:gd name="adj1" fmla="val 50000"/>
              <a:gd name="adj2" fmla="val 73913"/>
            </a:avLst>
          </a:prstGeom>
          <a:solidFill>
            <a:schemeClr val="accent1">
              <a:alpha val="6196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6" name="AutoShape 15"/>
          <p:cNvSpPr>
            <a:spLocks noChangeArrowheads="1"/>
          </p:cNvSpPr>
          <p:nvPr/>
        </p:nvSpPr>
        <p:spPr bwMode="auto">
          <a:xfrm>
            <a:off x="3527425" y="3338513"/>
            <a:ext cx="215900" cy="71437"/>
          </a:xfrm>
          <a:prstGeom prst="rightArrow">
            <a:avLst>
              <a:gd name="adj1" fmla="val 50000"/>
              <a:gd name="adj2" fmla="val 75556"/>
            </a:avLst>
          </a:prstGeom>
          <a:solidFill>
            <a:schemeClr val="accent1">
              <a:alpha val="6196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7" name="AutoShape 16"/>
          <p:cNvSpPr>
            <a:spLocks noChangeArrowheads="1"/>
          </p:cNvSpPr>
          <p:nvPr/>
        </p:nvSpPr>
        <p:spPr bwMode="auto">
          <a:xfrm>
            <a:off x="3527425" y="5229225"/>
            <a:ext cx="250825" cy="73025"/>
          </a:xfrm>
          <a:prstGeom prst="rightArrow">
            <a:avLst>
              <a:gd name="adj1" fmla="val 50000"/>
              <a:gd name="adj2" fmla="val 85870"/>
            </a:avLst>
          </a:prstGeom>
          <a:solidFill>
            <a:schemeClr val="accent1">
              <a:alpha val="6196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ChangeArrowheads="1"/>
          </p:cNvSpPr>
          <p:nvPr/>
        </p:nvSpPr>
        <p:spPr bwMode="auto">
          <a:xfrm>
            <a:off x="260350" y="6248400"/>
            <a:ext cx="8686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ru-RU" sz="180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Көрсетілген ұсыныстарды іске асыру критерийлерді өзектендіруге,</a:t>
            </a:r>
          </a:p>
          <a:p>
            <a:pPr algn="ctr">
              <a:lnSpc>
                <a:spcPct val="90000"/>
              </a:lnSpc>
            </a:pPr>
            <a:r>
              <a:rPr lang="ru-RU" sz="180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синхрондауға, сондай-ақ құқықтық қолдану практикасын жетілдіруге бағытталған</a:t>
            </a:r>
            <a:endParaRPr lang="ru-RU" sz="1800" b="1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AutoShape 5"/>
          <p:cNvSpPr>
            <a:spLocks noChangeArrowheads="1"/>
          </p:cNvSpPr>
          <p:nvPr/>
        </p:nvSpPr>
        <p:spPr bwMode="auto">
          <a:xfrm>
            <a:off x="3147993" y="471446"/>
            <a:ext cx="2863870" cy="985851"/>
          </a:xfrm>
          <a:prstGeom prst="flowChartProcess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Саны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критерийлерді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өзгеріссіз қалдыру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2" name="Rectangle 6"/>
          <p:cNvSpPr>
            <a:spLocks noChangeArrowheads="1"/>
          </p:cNvSpPr>
          <p:nvPr/>
        </p:nvSpPr>
        <p:spPr bwMode="auto">
          <a:xfrm>
            <a:off x="3147993" y="1466850"/>
            <a:ext cx="2863870" cy="1676400"/>
          </a:xfrm>
          <a:prstGeom prst="rect">
            <a:avLst/>
          </a:prstGeom>
          <a:noFill/>
          <a:ln w="15875">
            <a:solidFill>
              <a:srgbClr val="00437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Әлемдік тәжірибеге сәйкес</a:t>
            </a:r>
          </a:p>
          <a:p>
            <a:pPr algn="ctr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жұмыскерлер саны бойынша көрсеткіш </a:t>
            </a:r>
          </a:p>
          <a:p>
            <a:pPr algn="ctr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кәсіпкерлік субъектілерін саралауда</a:t>
            </a:r>
          </a:p>
          <a:p>
            <a:pPr algn="ctr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негізгі критерий болып табылады. </a:t>
            </a:r>
          </a:p>
          <a:p>
            <a:pPr algn="ctr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Осыған байланысты, оны</a:t>
            </a:r>
          </a:p>
          <a:p>
            <a:pPr algn="ctr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бұдан әрі де пайдалану мақсатқа сай </a:t>
            </a:r>
          </a:p>
        </p:txBody>
      </p:sp>
      <p:sp>
        <p:nvSpPr>
          <p:cNvPr id="73735" name="AutoShape 7"/>
          <p:cNvSpPr>
            <a:spLocks noChangeArrowheads="1"/>
          </p:cNvSpPr>
          <p:nvPr/>
        </p:nvSpPr>
        <p:spPr bwMode="auto">
          <a:xfrm>
            <a:off x="6032520" y="471447"/>
            <a:ext cx="3111480" cy="985851"/>
          </a:xfrm>
          <a:prstGeom prst="flowChartProcess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342900" indent="-342900" algn="ctr"/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kk-KZ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Активтерiнiң құны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ctr"/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критерий</a:t>
            </a:r>
            <a:r>
              <a:rPr lang="kk-KZ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лерді</a:t>
            </a:r>
          </a:p>
          <a:p>
            <a:pPr marL="342900" indent="-342900" algn="ctr"/>
            <a:r>
              <a:rPr lang="kk-KZ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жылдық орташа табысқа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ауыстыру</a:t>
            </a:r>
            <a:r>
              <a:rPr lang="kk-KZ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4" name="AutoShape 8"/>
          <p:cNvSpPr>
            <a:spLocks noChangeArrowheads="1"/>
          </p:cNvSpPr>
          <p:nvPr/>
        </p:nvSpPr>
        <p:spPr bwMode="auto">
          <a:xfrm>
            <a:off x="0" y="471447"/>
            <a:ext cx="3147993" cy="985851"/>
          </a:xfrm>
          <a:prstGeom prst="flowChartProcess">
            <a:avLst/>
          </a:prstGeom>
          <a:solidFill>
            <a:schemeClr val="accent1">
              <a:alpha val="50195"/>
            </a:schemeClr>
          </a:solidFill>
          <a:ln w="9525">
            <a:solidFill>
              <a:srgbClr val="00437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Критерийлерді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қолданудың икемді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тетігін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6094413" y="1466850"/>
            <a:ext cx="2905125" cy="1676400"/>
          </a:xfrm>
          <a:prstGeom prst="rect">
            <a:avLst/>
          </a:prstGeom>
          <a:noFill/>
          <a:ln w="15875">
            <a:solidFill>
              <a:srgbClr val="00437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Активтерінің құны бойынша критерийдің</a:t>
            </a:r>
          </a:p>
          <a:p>
            <a:pPr algn="ctr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іс жүзінде қолданылмайтындығына </a:t>
            </a:r>
          </a:p>
          <a:p>
            <a:pPr algn="ctr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байланысты салық заңнамасының </a:t>
            </a:r>
          </a:p>
          <a:p>
            <a:pPr algn="ctr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талаптарын орындау үшін</a:t>
            </a:r>
          </a:p>
          <a:p>
            <a:pPr algn="ctr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субъектілермен өзбетінше есептелетін   </a:t>
            </a:r>
          </a:p>
          <a:p>
            <a:pPr algn="ctr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жылдық орташа табыс көрсеткішін </a:t>
            </a:r>
          </a:p>
          <a:p>
            <a:pPr algn="ctr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пайдалану ұсынылады 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1466850"/>
            <a:ext cx="3074967" cy="1676400"/>
          </a:xfrm>
          <a:prstGeom prst="rect">
            <a:avLst/>
          </a:prstGeom>
          <a:noFill/>
          <a:ln w="15875">
            <a:solidFill>
              <a:srgbClr val="00437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Әлемдік  тәжірибеге сәйкес критерийлерді</a:t>
            </a:r>
          </a:p>
          <a:p>
            <a:pPr algn="ctr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статистика жургізу, мемлекеттік қолдау </a:t>
            </a:r>
          </a:p>
          <a:p>
            <a:pPr algn="ctr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көрсету және заңнаманың өзге </a:t>
            </a:r>
          </a:p>
          <a:p>
            <a:pPr algn="ctr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нормаларын қолдану мақсатында </a:t>
            </a:r>
          </a:p>
          <a:p>
            <a:pPr algn="ctr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пайдалануды шектеу ұсынылады   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739" name="Rectangle 3"/>
          <p:cNvSpPr>
            <a:spLocks noChangeArrowheads="1"/>
          </p:cNvSpPr>
          <p:nvPr/>
        </p:nvSpPr>
        <p:spPr bwMode="auto">
          <a:xfrm>
            <a:off x="3308350" y="3429000"/>
            <a:ext cx="5835650" cy="27813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endParaRPr lang="kk-KZ" sz="12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kk-KZ" sz="12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Критерий бойынша шектеулер мәні:</a:t>
            </a:r>
          </a:p>
          <a:p>
            <a:pPr marL="342900" indent="-34290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1. санын өзгеріссіз қалдыру;</a:t>
            </a:r>
          </a:p>
          <a:p>
            <a:pPr marL="342900" indent="-34290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2. мынадай жылдық орташа табысты бекіту:</a:t>
            </a:r>
          </a:p>
          <a:p>
            <a:pPr marL="342900" indent="-34290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2.1. шағын кәсіпкерлік үшін АЕК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60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мың көлемінде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(91 млн. те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kk-KZ" sz="1200" i="1" dirty="0">
                <a:latin typeface="Times New Roman" pitchFamily="18" charset="0"/>
                <a:cs typeface="Times New Roman" pitchFamily="18" charset="0"/>
              </a:rPr>
              <a:t>(Бұл көлем онда жеңілдетілген декларация негізінде СНР қолданушы шағын кәсіпкерлік </a:t>
            </a:r>
          </a:p>
          <a:p>
            <a:pPr marL="342900" indent="-342900"/>
            <a:r>
              <a:rPr lang="kk-KZ" sz="1200" i="1" dirty="0">
                <a:latin typeface="Times New Roman" pitchFamily="18" charset="0"/>
                <a:cs typeface="Times New Roman" pitchFamily="18" charset="0"/>
              </a:rPr>
              <a:t>	субъектілері үшін салық заңнамасындағы тоқсан үшін шекті кіріс 25 млн.теңге 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1200" i="1" dirty="0">
                <a:latin typeface="Times New Roman" pitchFamily="18" charset="0"/>
                <a:cs typeface="Times New Roman" pitchFamily="18" charset="0"/>
              </a:rPr>
              <a:t>жылына 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100 млн. те</a:t>
            </a:r>
            <a:r>
              <a:rPr lang="kk-KZ" sz="1200" i="1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i="1" dirty="0" err="1">
                <a:latin typeface="Times New Roman" pitchFamily="18" charset="0"/>
                <a:cs typeface="Times New Roman" pitchFamily="18" charset="0"/>
              </a:rPr>
              <a:t>ге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1200" i="1" dirty="0">
                <a:latin typeface="Times New Roman" pitchFamily="18" charset="0"/>
                <a:cs typeface="Times New Roman" pitchFamily="18" charset="0"/>
              </a:rPr>
              <a:t> көлемінде белгіленген талаптарға сәйкестендіруге байланысты анықталған)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/>
            <a:r>
              <a:rPr lang="kk-KZ" sz="1200" i="1" dirty="0">
                <a:latin typeface="Times New Roman" pitchFamily="18" charset="0"/>
                <a:cs typeface="Times New Roman" pitchFamily="18" charset="0"/>
              </a:rPr>
              <a:t>2.2. 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ірі кәсіпкерлік үшін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АЕК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миллион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нан жоғары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(4,5 млрд. те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көлемде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kk-KZ" sz="1200" i="1" dirty="0">
                <a:latin typeface="Times New Roman" pitchFamily="18" charset="0"/>
                <a:cs typeface="Times New Roman" pitchFamily="18" charset="0"/>
              </a:rPr>
              <a:t>ҚМ СК деректері бойынша елдің 300 аса ірі өнеркәсіптері 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6 млрд. те</a:t>
            </a:r>
            <a:r>
              <a:rPr lang="kk-KZ" sz="1200" i="1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i="1" dirty="0" err="1">
                <a:latin typeface="Times New Roman" pitchFamily="18" charset="0"/>
                <a:cs typeface="Times New Roman" pitchFamily="18" charset="0"/>
              </a:rPr>
              <a:t>ге</a:t>
            </a:r>
            <a:r>
              <a:rPr lang="kk-KZ" sz="1200" i="1" dirty="0">
                <a:latin typeface="Times New Roman" pitchFamily="18" charset="0"/>
                <a:cs typeface="Times New Roman" pitchFamily="18" charset="0"/>
              </a:rPr>
              <a:t>ден жоғары жылдық табыс табады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1200" i="1" dirty="0">
                <a:latin typeface="Times New Roman" pitchFamily="18" charset="0"/>
                <a:cs typeface="Times New Roman" pitchFamily="18" charset="0"/>
              </a:rPr>
              <a:t>Осылайша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1200" i="1" dirty="0">
                <a:latin typeface="Times New Roman" pitchFamily="18" charset="0"/>
                <a:cs typeface="Times New Roman" pitchFamily="18" charset="0"/>
              </a:rPr>
              <a:t>көрсетілген шекті мәндерге аса ірі өнеркәсіптер </a:t>
            </a:r>
          </a:p>
          <a:p>
            <a:pPr marL="342900" indent="-342900"/>
            <a:r>
              <a:rPr lang="kk-KZ" sz="1200" i="1" dirty="0">
                <a:latin typeface="Times New Roman" pitchFamily="18" charset="0"/>
                <a:cs typeface="Times New Roman" pitchFamily="18" charset="0"/>
              </a:rPr>
              <a:t>	сәкес келетін болады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2298" name="AutoShape 12"/>
          <p:cNvSpPr>
            <a:spLocks noChangeArrowheads="1"/>
          </p:cNvSpPr>
          <p:nvPr/>
        </p:nvSpPr>
        <p:spPr bwMode="auto">
          <a:xfrm>
            <a:off x="4457700" y="3143250"/>
            <a:ext cx="619125" cy="228600"/>
          </a:xfrm>
          <a:prstGeom prst="downArrow">
            <a:avLst>
              <a:gd name="adj1" fmla="val 50000"/>
              <a:gd name="adj2" fmla="val 25000"/>
            </a:avLst>
          </a:prstGeom>
          <a:noFill/>
          <a:ln w="15875">
            <a:solidFill>
              <a:srgbClr val="00437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299" name="AutoShape 13"/>
          <p:cNvSpPr>
            <a:spLocks noChangeArrowheads="1"/>
          </p:cNvSpPr>
          <p:nvPr/>
        </p:nvSpPr>
        <p:spPr bwMode="auto">
          <a:xfrm>
            <a:off x="7229475" y="3143250"/>
            <a:ext cx="619125" cy="2286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437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300" name="AutoShape 14"/>
          <p:cNvSpPr>
            <a:spLocks noChangeArrowheads="1"/>
          </p:cNvSpPr>
          <p:nvPr/>
        </p:nvSpPr>
        <p:spPr bwMode="auto">
          <a:xfrm>
            <a:off x="1289050" y="3143250"/>
            <a:ext cx="619125" cy="228600"/>
          </a:xfrm>
          <a:prstGeom prst="downArrow">
            <a:avLst>
              <a:gd name="adj1" fmla="val 50000"/>
              <a:gd name="adj2" fmla="val 25000"/>
            </a:avLst>
          </a:prstGeom>
          <a:noFill/>
          <a:ln w="12700">
            <a:solidFill>
              <a:srgbClr val="00437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301" name="Rectangle 3"/>
          <p:cNvSpPr>
            <a:spLocks noChangeArrowheads="1"/>
          </p:cNvSpPr>
          <p:nvPr/>
        </p:nvSpPr>
        <p:spPr bwMode="auto">
          <a:xfrm>
            <a:off x="0" y="3409950"/>
            <a:ext cx="3108325" cy="27813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25400" algn="ctr">
            <a:solidFill>
              <a:srgbClr val="004376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/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Шектеуді келесі тәртіпте жүзеге асыру:</a:t>
            </a:r>
          </a:p>
          <a:p>
            <a:pPr marL="342900" indent="-342900">
              <a:buFontTx/>
              <a:buAutoNum type="arabicPeriod"/>
            </a:pP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статистика мақсатында сан бойынша критерийді пайдалну;</a:t>
            </a:r>
          </a:p>
          <a:p>
            <a:pPr marL="342900" indent="-342900">
              <a:buFontTx/>
              <a:buAutoNum type="arabicPeriod"/>
            </a:pP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мемлекеттік қолдау және заңнаманың өзге де нормаларын </a:t>
            </a:r>
          </a:p>
          <a:p>
            <a:pPr marL="342900" indent="-34290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	қолдану мақсатында екі </a:t>
            </a:r>
          </a:p>
          <a:p>
            <a:pPr marL="342900" indent="-34290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	критерийді де пайдалану. Бұл жерде, мемлекеттік қолдау бағдарламаларымен қосымша критерийлер қарастырылуы мүмкін.</a:t>
            </a:r>
          </a:p>
          <a:p>
            <a:pPr marL="342900" indent="-342900"/>
            <a:endParaRPr lang="kk-KZ" sz="12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02" name="Text Box 16"/>
          <p:cNvSpPr txBox="1">
            <a:spLocks noChangeArrowheads="1"/>
          </p:cNvSpPr>
          <p:nvPr/>
        </p:nvSpPr>
        <p:spPr bwMode="auto">
          <a:xfrm>
            <a:off x="282575" y="6080125"/>
            <a:ext cx="3048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000" b="1">
                <a:solidFill>
                  <a:srgbClr val="E93B05"/>
                </a:solidFill>
              </a:rPr>
              <a:t>!</a:t>
            </a:r>
          </a:p>
        </p:txBody>
      </p:sp>
      <p:sp>
        <p:nvSpPr>
          <p:cNvPr id="12304" name="Rectangle 8"/>
          <p:cNvSpPr>
            <a:spLocks noChangeArrowheads="1"/>
          </p:cNvSpPr>
          <p:nvPr/>
        </p:nvSpPr>
        <p:spPr bwMode="auto">
          <a:xfrm>
            <a:off x="0" y="7938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chemeClr val="bg1"/>
                </a:solidFill>
              </a:rPr>
              <a:t>3. Шағын, орта және ірі </a:t>
            </a:r>
            <a:r>
              <a:rPr lang="kk-KZ" sz="2000">
                <a:solidFill>
                  <a:schemeClr val="bg1"/>
                </a:solidFill>
              </a:rPr>
              <a:t>кәсіпкерліктің критериилерін қайта қарау</a:t>
            </a:r>
            <a:r>
              <a:rPr lang="kk-KZ" sz="2000"/>
              <a:t>   </a:t>
            </a:r>
            <a:endParaRPr lang="ru-RU" sz="2000"/>
          </a:p>
        </p:txBody>
      </p:sp>
      <p:sp>
        <p:nvSpPr>
          <p:cNvPr id="12305" name="Номер слайда 13"/>
          <p:cNvSpPr txBox="1">
            <a:spLocks noGrp="1"/>
          </p:cNvSpPr>
          <p:nvPr/>
        </p:nvSpPr>
        <p:spPr bwMode="auto">
          <a:xfrm>
            <a:off x="6965950" y="642143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5C48482F-9727-47F8-94B4-BB17900C9A14}" type="slidenum">
              <a:rPr lang="ru-RU" sz="1200">
                <a:solidFill>
                  <a:srgbClr val="898989"/>
                </a:solidFill>
              </a:rPr>
              <a:pPr algn="r"/>
              <a:t>18</a:t>
            </a:fld>
            <a:endParaRPr lang="ru-RU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http://howtoregister.com.ua/wp-content/uploads/2010/05/confu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1964" y="2562582"/>
            <a:ext cx="4382036" cy="3842510"/>
          </a:xfrm>
          <a:prstGeom prst="rect">
            <a:avLst/>
          </a:prstGeom>
          <a:noFill/>
        </p:spPr>
      </p:pic>
      <p:pic>
        <p:nvPicPr>
          <p:cNvPr id="2053" name="Picture 5" descr="http://howtoregister.com.ua/wp-content/uploads/2010/05/confu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770791"/>
            <a:ext cx="4906850" cy="384251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318754"/>
            <a:ext cx="5389808" cy="1007772"/>
          </a:xfrm>
          <a:solidFill>
            <a:schemeClr val="accent2">
              <a:lumMod val="75000"/>
            </a:schemeClr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Шағын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бизнесті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қолдау</a:t>
            </a:r>
            <a:endParaRPr lang="ru-RU" sz="3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717444"/>
            <a:ext cx="4761963" cy="21636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83147" y="2197771"/>
            <a:ext cx="45043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Қазіргі уақытта шағын кәсіпорындар жұмыс істеп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тұрған барлық шаруашылық жүргізуші субъектілердің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80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пайызын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құрайды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Республикада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шағын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бизнес пен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миллионнан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аса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айналысады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89809" y="553793"/>
            <a:ext cx="3754192" cy="14166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094927" y="669703"/>
            <a:ext cx="3049073" cy="12878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389808" y="811369"/>
            <a:ext cx="3332409" cy="515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http://cs631320.vk.me/v631320186/10a18/-FT-M_O6j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6152" y="579549"/>
            <a:ext cx="2587848" cy="6278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878982" y="721262"/>
            <a:ext cx="6152881" cy="186690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Шағын </a:t>
            </a:r>
            <a:r>
              <a:rPr lang="ru-RU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бизнесті</a:t>
            </a:r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үшін үш факторлық жағдайды ескеру</a:t>
            </a:r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қажет.</a:t>
            </a:r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Олар</a:t>
            </a:r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9" name="Овал 8"/>
          <p:cNvSpPr/>
          <p:nvPr/>
        </p:nvSpPr>
        <p:spPr>
          <a:xfrm>
            <a:off x="2859109" y="4449203"/>
            <a:ext cx="2163652" cy="22542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-кәсіпкерлердің құқығын қорғайтын жүйе жасау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</p:txBody>
      </p:sp>
      <p:sp>
        <p:nvSpPr>
          <p:cNvPr id="10" name="Овал 9"/>
          <p:cNvSpPr/>
          <p:nvPr/>
        </p:nvSpPr>
        <p:spPr>
          <a:xfrm>
            <a:off x="5486887" y="4449025"/>
            <a:ext cx="2124075" cy="22415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тексеруші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оргондардың санын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азайту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</p:txBody>
      </p:sp>
      <p:sp>
        <p:nvSpPr>
          <p:cNvPr id="11" name="Овал 10"/>
          <p:cNvSpPr/>
          <p:nvPr/>
        </p:nvSpPr>
        <p:spPr>
          <a:xfrm>
            <a:off x="279880" y="4450098"/>
            <a:ext cx="2105931" cy="223403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-рұқсат беруші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құжаттардың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санын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азайту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3640998" y="2846230"/>
            <a:ext cx="579835" cy="1390495"/>
          </a:xfrm>
          <a:prstGeom prst="down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 rot="5400000">
            <a:off x="564154" y="3247161"/>
            <a:ext cx="1388403" cy="560785"/>
          </a:xfrm>
          <a:prstGeom prst="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Стрелка вправо 13"/>
          <p:cNvSpPr/>
          <p:nvPr/>
        </p:nvSpPr>
        <p:spPr>
          <a:xfrm rot="5400000">
            <a:off x="5847929" y="3167259"/>
            <a:ext cx="1443786" cy="595674"/>
          </a:xfrm>
          <a:prstGeom prst="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8"/>
          <p:cNvGrpSpPr>
            <a:grpSpLocks/>
          </p:cNvGrpSpPr>
          <p:nvPr/>
        </p:nvGrpSpPr>
        <p:grpSpPr bwMode="auto">
          <a:xfrm>
            <a:off x="386954" y="1597026"/>
            <a:ext cx="8371284" cy="4765675"/>
            <a:chOff x="360609" y="309096"/>
            <a:chExt cx="11097890" cy="6027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1462348" y="309096"/>
              <a:ext cx="9039627" cy="118458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200" dirty="0">
                  <a:latin typeface="Arial" panose="020B0604020202020204" pitchFamily="34" charset="0"/>
                  <a:cs typeface="Arial" panose="020B0604020202020204" pitchFamily="34" charset="0"/>
                </a:rPr>
                <a:t>Кәсіпкерлік </a:t>
              </a:r>
              <a:r>
                <a:rPr lang="ru-RU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банктен</a:t>
              </a:r>
              <a:r>
                <a:rPr lang="ru-RU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несие</a:t>
              </a:r>
              <a:r>
                <a:rPr lang="ru-RU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алудан</a:t>
              </a:r>
              <a:r>
                <a:rPr lang="ru-RU" sz="3200" dirty="0">
                  <a:latin typeface="Arial" panose="020B0604020202020204" pitchFamily="34" charset="0"/>
                  <a:cs typeface="Arial" panose="020B0604020202020204" pitchFamily="34" charset="0"/>
                </a:rPr>
                <a:t> бес </a:t>
              </a:r>
              <a:r>
                <a:rPr lang="ru-RU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түрлі</a:t>
              </a:r>
              <a:r>
                <a:rPr lang="ru-RU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себппен</a:t>
              </a:r>
              <a:r>
                <a:rPr lang="ru-RU" sz="3200" dirty="0">
                  <a:latin typeface="Arial" panose="020B0604020202020204" pitchFamily="34" charset="0"/>
                  <a:cs typeface="Arial" panose="020B0604020202020204" pitchFamily="34" charset="0"/>
                </a:rPr>
                <a:t> бас </a:t>
              </a:r>
              <a:r>
                <a:rPr lang="ru-RU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тартады</a:t>
              </a:r>
              <a:endParaRPr lang="ru-RU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360609" y="2118092"/>
              <a:ext cx="4418005" cy="96573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пайыздық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өсімнің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жоғары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болуы</a:t>
              </a:r>
              <a:endParaRPr lang="ru-RU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60609" y="3935117"/>
              <a:ext cx="4418005" cy="91353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кепілдік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талаптың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тым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қатаң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болуы</a:t>
              </a:r>
              <a:endParaRPr lang="ru-RU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773159" y="5356614"/>
              <a:ext cx="4418005" cy="9797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ақпараттың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жетіспеушілігі</a:t>
              </a:r>
              <a:endParaRPr lang="ru-RU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7032602" y="1672367"/>
              <a:ext cx="4416427" cy="13612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несие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алу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мүмкіндігіне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сенімнің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жоқтығы</a:t>
              </a:r>
              <a:endParaRPr lang="ru-RU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7040494" y="3400157"/>
              <a:ext cx="4418005" cy="141837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банктердің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кәсіпкерлерден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аймақтық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алшақтығы</a:t>
              </a:r>
              <a:endParaRPr lang="ru-RU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Стрелка вправо 14"/>
            <p:cNvSpPr/>
            <p:nvPr/>
          </p:nvSpPr>
          <p:spPr>
            <a:xfrm>
              <a:off x="5899294" y="2363039"/>
              <a:ext cx="1048073" cy="45777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4107" name="Рисунок 15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12434" y="4027865"/>
              <a:ext cx="1066892" cy="493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Стрелка влево 16"/>
            <p:cNvSpPr/>
            <p:nvPr/>
          </p:nvSpPr>
          <p:spPr>
            <a:xfrm>
              <a:off x="4778614" y="2363039"/>
              <a:ext cx="1035445" cy="45777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4109" name="Рисунок 17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33672" y="4005328"/>
              <a:ext cx="1054699" cy="493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Стрелка вниз 13"/>
            <p:cNvSpPr/>
            <p:nvPr/>
          </p:nvSpPr>
          <p:spPr>
            <a:xfrm>
              <a:off x="5627805" y="1493677"/>
              <a:ext cx="355146" cy="368424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183356" y="334964"/>
            <a:ext cx="8448675" cy="13849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Шағын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орта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бизнестің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проблемаларының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несиелік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ресурстарды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алудың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қиындығы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усеченными соседними углами 3"/>
          <p:cNvSpPr/>
          <p:nvPr/>
        </p:nvSpPr>
        <p:spPr>
          <a:xfrm>
            <a:off x="1863598" y="579305"/>
            <a:ext cx="4974431" cy="1622425"/>
          </a:xfrm>
          <a:prstGeom prst="snip2Same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Шағын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кәсіпкерлікті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қолдаудың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негізгі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қағидалары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7" name="Выноска-облако 6"/>
          <p:cNvSpPr/>
          <p:nvPr/>
        </p:nvSpPr>
        <p:spPr>
          <a:xfrm rot="299502">
            <a:off x="202558" y="4133874"/>
            <a:ext cx="1845469" cy="2549525"/>
          </a:xfrm>
          <a:prstGeom prst="cloudCallout">
            <a:avLst>
              <a:gd name="adj1" fmla="val 62529"/>
              <a:gd name="adj2" fmla="val -12358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шағын кәсіпкерлікті дамытудың басымдылығы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Выноска-облако 7"/>
          <p:cNvSpPr/>
          <p:nvPr/>
        </p:nvSpPr>
        <p:spPr>
          <a:xfrm>
            <a:off x="6525816" y="3611564"/>
            <a:ext cx="2618185" cy="3246437"/>
          </a:xfrm>
          <a:prstGeom prst="cloudCallout">
            <a:avLst>
              <a:gd name="adj1" fmla="val -59639"/>
              <a:gd name="adj2" fmla="val -7876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инфрақұрылымды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дамытуда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кәсіпкерліктің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ұйымдастырушылық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формаларын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таңдауда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жағдай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туғызу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171452" y="3140968"/>
            <a:ext cx="1970485" cy="2665413"/>
          </a:xfrm>
          <a:prstGeom prst="cloudCallout">
            <a:avLst>
              <a:gd name="adj1" fmla="val 27207"/>
              <a:gd name="adj2" fmla="val -80495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шағын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кәсіпкерлікті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қолдаудың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кешенділігі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Выноска-облако 9"/>
          <p:cNvSpPr/>
          <p:nvPr/>
        </p:nvSpPr>
        <p:spPr>
          <a:xfrm>
            <a:off x="3840956" y="3927475"/>
            <a:ext cx="2571750" cy="2730500"/>
          </a:xfrm>
          <a:prstGeom prst="cloudCallout">
            <a:avLst>
              <a:gd name="adj1" fmla="val -12562"/>
              <a:gd name="adj2" fmla="val -112972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алдыңғы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қатарлы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шетелдік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тәжірибені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қолдау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13921</TotalTime>
  <Words>1536</Words>
  <Application>Microsoft Office PowerPoint</Application>
  <PresentationFormat>Экран (4:3)</PresentationFormat>
  <Paragraphs>221</Paragraphs>
  <Slides>22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36" baseType="lpstr">
      <vt:lpstr>맑은 고딕</vt:lpstr>
      <vt:lpstr>ＭＳ Ｐゴシック</vt:lpstr>
      <vt:lpstr>Aharoni</vt:lpstr>
      <vt:lpstr>Arial</vt:lpstr>
      <vt:lpstr>Calibri</vt:lpstr>
      <vt:lpstr>Franklin Gothic Book</vt:lpstr>
      <vt:lpstr>Georgia</vt:lpstr>
      <vt:lpstr>Times New Roman</vt:lpstr>
      <vt:lpstr>Trebuchet MS</vt:lpstr>
      <vt:lpstr>Wingdings</vt:lpstr>
      <vt:lpstr>Wingdings 2</vt:lpstr>
      <vt:lpstr>Городская</vt:lpstr>
      <vt:lpstr>Диаграмма</vt:lpstr>
      <vt:lpstr>클립</vt:lpstr>
      <vt:lpstr>Тақырыбы:  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Шағын бизнесті мемлекеттік қолдау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Нурлан</dc:creator>
  <cp:lastModifiedBy>Лаззат</cp:lastModifiedBy>
  <cp:revision>1467</cp:revision>
  <dcterms:created xsi:type="dcterms:W3CDTF">2010-08-30T12:55:37Z</dcterms:created>
  <dcterms:modified xsi:type="dcterms:W3CDTF">2017-02-21T16:07:12Z</dcterms:modified>
</cp:coreProperties>
</file>